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5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61"/>
  </p:notesMasterIdLst>
  <p:handoutMasterIdLst>
    <p:handoutMasterId r:id="rId62"/>
  </p:handoutMasterIdLst>
  <p:sldIdLst>
    <p:sldId id="267" r:id="rId3"/>
    <p:sldId id="274" r:id="rId4"/>
    <p:sldId id="394" r:id="rId5"/>
    <p:sldId id="278" r:id="rId6"/>
    <p:sldId id="383" r:id="rId7"/>
    <p:sldId id="302" r:id="rId8"/>
    <p:sldId id="280" r:id="rId9"/>
    <p:sldId id="290" r:id="rId10"/>
    <p:sldId id="371" r:id="rId11"/>
    <p:sldId id="372" r:id="rId12"/>
    <p:sldId id="410" r:id="rId13"/>
    <p:sldId id="386" r:id="rId14"/>
    <p:sldId id="377" r:id="rId15"/>
    <p:sldId id="364" r:id="rId16"/>
    <p:sldId id="284" r:id="rId17"/>
    <p:sldId id="295" r:id="rId18"/>
    <p:sldId id="292" r:id="rId19"/>
    <p:sldId id="391" r:id="rId20"/>
    <p:sldId id="399" r:id="rId21"/>
    <p:sldId id="366" r:id="rId22"/>
    <p:sldId id="286" r:id="rId23"/>
    <p:sldId id="379" r:id="rId24"/>
    <p:sldId id="378" r:id="rId25"/>
    <p:sldId id="380" r:id="rId26"/>
    <p:sldId id="287" r:id="rId27"/>
    <p:sldId id="390" r:id="rId28"/>
    <p:sldId id="389" r:id="rId29"/>
    <p:sldId id="347" r:id="rId30"/>
    <p:sldId id="382" r:id="rId31"/>
    <p:sldId id="281" r:id="rId32"/>
    <p:sldId id="376" r:id="rId33"/>
    <p:sldId id="388" r:id="rId34"/>
    <p:sldId id="387" r:id="rId35"/>
    <p:sldId id="350" r:id="rId36"/>
    <p:sldId id="395" r:id="rId37"/>
    <p:sldId id="288" r:id="rId38"/>
    <p:sldId id="297" r:id="rId39"/>
    <p:sldId id="408" r:id="rId40"/>
    <p:sldId id="289" r:id="rId41"/>
    <p:sldId id="398" r:id="rId42"/>
    <p:sldId id="282" r:id="rId43"/>
    <p:sldId id="393" r:id="rId44"/>
    <p:sldId id="374" r:id="rId45"/>
    <p:sldId id="319" r:id="rId46"/>
    <p:sldId id="352" r:id="rId47"/>
    <p:sldId id="396" r:id="rId48"/>
    <p:sldId id="405" r:id="rId49"/>
    <p:sldId id="275" r:id="rId50"/>
    <p:sldId id="400" r:id="rId51"/>
    <p:sldId id="401" r:id="rId52"/>
    <p:sldId id="406" r:id="rId53"/>
    <p:sldId id="403" r:id="rId54"/>
    <p:sldId id="409" r:id="rId55"/>
    <p:sldId id="407" r:id="rId56"/>
    <p:sldId id="363" r:id="rId57"/>
    <p:sldId id="273" r:id="rId58"/>
    <p:sldId id="298" r:id="rId59"/>
    <p:sldId id="271" r:id="rId6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FC0665-5334-45C5-B910-05309AAA610A}">
          <p14:sldIdLst>
            <p14:sldId id="267"/>
            <p14:sldId id="274"/>
            <p14:sldId id="394"/>
            <p14:sldId id="278"/>
            <p14:sldId id="383"/>
            <p14:sldId id="302"/>
            <p14:sldId id="280"/>
            <p14:sldId id="290"/>
            <p14:sldId id="371"/>
            <p14:sldId id="372"/>
            <p14:sldId id="410"/>
            <p14:sldId id="386"/>
            <p14:sldId id="377"/>
            <p14:sldId id="364"/>
            <p14:sldId id="284"/>
            <p14:sldId id="295"/>
            <p14:sldId id="292"/>
            <p14:sldId id="391"/>
            <p14:sldId id="399"/>
            <p14:sldId id="366"/>
            <p14:sldId id="286"/>
            <p14:sldId id="379"/>
            <p14:sldId id="378"/>
            <p14:sldId id="380"/>
            <p14:sldId id="287"/>
            <p14:sldId id="390"/>
            <p14:sldId id="389"/>
            <p14:sldId id="347"/>
            <p14:sldId id="382"/>
            <p14:sldId id="281"/>
            <p14:sldId id="376"/>
            <p14:sldId id="388"/>
            <p14:sldId id="387"/>
            <p14:sldId id="350"/>
            <p14:sldId id="395"/>
            <p14:sldId id="288"/>
            <p14:sldId id="297"/>
            <p14:sldId id="408"/>
            <p14:sldId id="289"/>
            <p14:sldId id="398"/>
            <p14:sldId id="282"/>
            <p14:sldId id="393"/>
            <p14:sldId id="374"/>
            <p14:sldId id="319"/>
            <p14:sldId id="352"/>
            <p14:sldId id="396"/>
            <p14:sldId id="405"/>
            <p14:sldId id="275"/>
            <p14:sldId id="400"/>
            <p14:sldId id="401"/>
            <p14:sldId id="406"/>
            <p14:sldId id="403"/>
            <p14:sldId id="409"/>
            <p14:sldId id="407"/>
            <p14:sldId id="363"/>
            <p14:sldId id="273"/>
            <p14:sldId id="298"/>
            <p14:sldId id="271"/>
          </p14:sldIdLst>
        </p14:section>
      </p14:sectionLst>
    </p:ex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69722" autoAdjust="0"/>
  </p:normalViewPr>
  <p:slideViewPr>
    <p:cSldViewPr snapToGrid="0">
      <p:cViewPr varScale="1">
        <p:scale>
          <a:sx n="83" d="100"/>
          <a:sy n="83" d="100"/>
        </p:scale>
        <p:origin x="876" y="90"/>
      </p:cViewPr>
      <p:guideLst>
        <p:guide pos="3840"/>
        <p:guide orient="horz" pos="2160"/>
      </p:guideLst>
    </p:cSldViewPr>
  </p:slideViewPr>
  <p:outlineViewPr>
    <p:cViewPr>
      <p:scale>
        <a:sx n="33" d="100"/>
        <a:sy n="33" d="100"/>
      </p:scale>
      <p:origin x="0" y="-22212"/>
    </p:cViewPr>
  </p:outlineViewPr>
  <p:notesTextViewPr>
    <p:cViewPr>
      <p:scale>
        <a:sx n="1" d="1"/>
        <a:sy n="1" d="1"/>
      </p:scale>
      <p:origin x="0" y="-444"/>
    </p:cViewPr>
  </p:notesTextViewPr>
  <p:notesViewPr>
    <p:cSldViewPr snapToGrid="0">
      <p:cViewPr>
        <p:scale>
          <a:sx n="150" d="100"/>
          <a:sy n="150" d="100"/>
        </p:scale>
        <p:origin x="2256" y="-118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Psychology\PhD%20Clin%20Masters%20-%20Uni\Admin\Conferences\WC%2015%20ACBS\ACBS%20WC%2015%20Seville%20Presentation\ACBS%20WC%2015%20Presentation%20Stat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Psychology\PhD%20Clin%20Masters%20-%20Uni\Admin\Conferences\WC%2015%20ACBS\ACBS%20WC%2015%20Seville%20Presentation\ACBS%20WC%2015%20Presentation%20Stat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Psychology\PhD%20Clin%20Masters%20-%20Uni\Admin\Conferences\WC%2015%20ACBS\ACBS%20WC%2015%20Seville%20Presentation\ACBS%20WC%2015%20Presentation%20Stat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Psychology\PhD%20Clin%20Masters%20-%20Uni\Admin\Conferences\WC%2015%20ACBS\ACBS%20WC%2015%20Seville%20Presentation\ACBS%20WC%2015%20Presentation%20Stat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Psychology\PhD%20Clin%20Masters%20-%20Uni\Admin\Conferences\WC%2015%20ACBS\ACBS%20WC%2015%20Seville%20Presentation\ACBS%20WC%2015%20Presentation%20Stat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Psychology\PhD%20Clin%20Masters%20-%20Uni\Admin\Conferences\WC%2015%20ACBS\ACBS%20WC%2015%20Seville%20Presentation\ACBS%20WC%2015%20Presentation%20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DASS 21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Sheet1!$D$146</c:f>
              <c:strCache>
                <c:ptCount val="1"/>
                <c:pt idx="0">
                  <c:v>ACT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Sheet1!$E$148:$G$148</c:f>
                <c:numCache>
                  <c:formatCode>General</c:formatCode>
                  <c:ptCount val="3"/>
                  <c:pt idx="0">
                    <c:v>10.57</c:v>
                  </c:pt>
                  <c:pt idx="1">
                    <c:v>2.99</c:v>
                  </c:pt>
                  <c:pt idx="2">
                    <c:v>2.73</c:v>
                  </c:pt>
                </c:numCache>
              </c:numRef>
            </c:plus>
            <c:minus>
              <c:numRef>
                <c:f>Sheet1!$E$148:$G$148</c:f>
                <c:numCache>
                  <c:formatCode>General</c:formatCode>
                  <c:ptCount val="3"/>
                  <c:pt idx="0">
                    <c:v>10.57</c:v>
                  </c:pt>
                  <c:pt idx="1">
                    <c:v>2.99</c:v>
                  </c:pt>
                  <c:pt idx="2">
                    <c:v>2.73</c:v>
                  </c:pt>
                </c:numCache>
              </c:numRef>
            </c:minus>
            <c:spPr>
              <a:noFill/>
              <a:ln w="9525" cap="flat" cmpd="sng" algn="ctr">
                <a:solidFill>
                  <a:schemeClr val="tx1">
                    <a:lumMod val="65000"/>
                    <a:lumOff val="35000"/>
                  </a:schemeClr>
                </a:solidFill>
                <a:round/>
              </a:ln>
              <a:effectLst/>
            </c:spPr>
          </c:errBars>
          <c:cat>
            <c:strRef>
              <c:f>Sheet1!$E$145:$G$145</c:f>
              <c:strCache>
                <c:ptCount val="3"/>
                <c:pt idx="0">
                  <c:v> Pre-Treatment</c:v>
                </c:pt>
                <c:pt idx="1">
                  <c:v>Post Treatment</c:v>
                </c:pt>
                <c:pt idx="2">
                  <c:v>Six-Weeks Post</c:v>
                </c:pt>
              </c:strCache>
            </c:strRef>
          </c:cat>
          <c:val>
            <c:numRef>
              <c:f>Sheet1!$E$146:$G$146</c:f>
              <c:numCache>
                <c:formatCode>General</c:formatCode>
                <c:ptCount val="3"/>
                <c:pt idx="0">
                  <c:v>40.72</c:v>
                </c:pt>
                <c:pt idx="1">
                  <c:v>12.42</c:v>
                </c:pt>
                <c:pt idx="2">
                  <c:v>8.0500000000000007</c:v>
                </c:pt>
              </c:numCache>
            </c:numRef>
          </c:val>
          <c:smooth val="0"/>
          <c:extLst>
            <c:ext xmlns:c16="http://schemas.microsoft.com/office/drawing/2014/chart" uri="{C3380CC4-5D6E-409C-BE32-E72D297353CC}">
              <c16:uniqueId val="{00000000-5DEC-4DA5-84A4-20E7D80A0160}"/>
            </c:ext>
          </c:extLst>
        </c:ser>
        <c:ser>
          <c:idx val="1"/>
          <c:order val="1"/>
          <c:tx>
            <c:strRef>
              <c:f>Sheet1!$D$147</c:f>
              <c:strCache>
                <c:ptCount val="1"/>
                <c:pt idx="0">
                  <c:v>ACT SF</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Sheet1!$E$149:$G$149</c:f>
                <c:numCache>
                  <c:formatCode>General</c:formatCode>
                  <c:ptCount val="3"/>
                  <c:pt idx="0">
                    <c:v>9.56</c:v>
                  </c:pt>
                  <c:pt idx="1">
                    <c:v>2.57</c:v>
                  </c:pt>
                  <c:pt idx="2">
                    <c:v>2.4300000000000002</c:v>
                  </c:pt>
                </c:numCache>
              </c:numRef>
            </c:plus>
            <c:minus>
              <c:numRef>
                <c:f>Sheet1!$E$149:$G$149</c:f>
                <c:numCache>
                  <c:formatCode>General</c:formatCode>
                  <c:ptCount val="3"/>
                  <c:pt idx="0">
                    <c:v>9.56</c:v>
                  </c:pt>
                  <c:pt idx="1">
                    <c:v>2.57</c:v>
                  </c:pt>
                  <c:pt idx="2">
                    <c:v>2.4300000000000002</c:v>
                  </c:pt>
                </c:numCache>
              </c:numRef>
            </c:minus>
            <c:spPr>
              <a:noFill/>
              <a:ln w="9525" cap="flat" cmpd="sng" algn="ctr">
                <a:solidFill>
                  <a:schemeClr val="tx1">
                    <a:lumMod val="65000"/>
                    <a:lumOff val="35000"/>
                  </a:schemeClr>
                </a:solidFill>
                <a:round/>
              </a:ln>
              <a:effectLst/>
            </c:spPr>
          </c:errBars>
          <c:cat>
            <c:strRef>
              <c:f>Sheet1!$E$145:$G$145</c:f>
              <c:strCache>
                <c:ptCount val="3"/>
                <c:pt idx="0">
                  <c:v> Pre-Treatment</c:v>
                </c:pt>
                <c:pt idx="1">
                  <c:v>Post Treatment</c:v>
                </c:pt>
                <c:pt idx="2">
                  <c:v>Six-Weeks Post</c:v>
                </c:pt>
              </c:strCache>
            </c:strRef>
          </c:cat>
          <c:val>
            <c:numRef>
              <c:f>Sheet1!$E$147:$G$147</c:f>
              <c:numCache>
                <c:formatCode>General</c:formatCode>
                <c:ptCount val="3"/>
                <c:pt idx="0">
                  <c:v>43.18</c:v>
                </c:pt>
                <c:pt idx="1">
                  <c:v>7.11</c:v>
                </c:pt>
                <c:pt idx="2">
                  <c:v>6.52</c:v>
                </c:pt>
              </c:numCache>
            </c:numRef>
          </c:val>
          <c:smooth val="0"/>
          <c:extLst>
            <c:ext xmlns:c16="http://schemas.microsoft.com/office/drawing/2014/chart" uri="{C3380CC4-5D6E-409C-BE32-E72D297353CC}">
              <c16:uniqueId val="{00000001-5DEC-4DA5-84A4-20E7D80A0160}"/>
            </c:ext>
          </c:extLst>
        </c:ser>
        <c:dLbls>
          <c:showLegendKey val="0"/>
          <c:showVal val="0"/>
          <c:showCatName val="0"/>
          <c:showSerName val="0"/>
          <c:showPercent val="0"/>
          <c:showBubbleSize val="0"/>
        </c:dLbls>
        <c:marker val="1"/>
        <c:smooth val="0"/>
        <c:axId val="674861336"/>
        <c:axId val="205056520"/>
      </c:lineChart>
      <c:catAx>
        <c:axId val="67486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056520"/>
        <c:crosses val="autoZero"/>
        <c:auto val="1"/>
        <c:lblAlgn val="ctr"/>
        <c:lblOffset val="100"/>
        <c:noMultiLvlLbl val="0"/>
      </c:catAx>
      <c:valAx>
        <c:axId val="205056520"/>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48613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803C63"/>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Trust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6274093423286296E-2"/>
          <c:y val="0.12177570093457946"/>
          <c:w val="0.88872192885197221"/>
          <c:h val="0.65900306953156285"/>
        </c:manualLayout>
      </c:layout>
      <c:lineChart>
        <c:grouping val="standard"/>
        <c:varyColors val="0"/>
        <c:ser>
          <c:idx val="0"/>
          <c:order val="0"/>
          <c:tx>
            <c:strRef>
              <c:f>Sheet1!$D$154</c:f>
              <c:strCache>
                <c:ptCount val="1"/>
                <c:pt idx="0">
                  <c:v>ACT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Sheet1!$E$156:$G$156</c:f>
                <c:numCache>
                  <c:formatCode>General</c:formatCode>
                  <c:ptCount val="3"/>
                  <c:pt idx="0">
                    <c:v>1.55</c:v>
                  </c:pt>
                  <c:pt idx="1">
                    <c:v>0.75</c:v>
                  </c:pt>
                  <c:pt idx="2">
                    <c:v>0.77</c:v>
                  </c:pt>
                </c:numCache>
              </c:numRef>
            </c:plus>
            <c:minus>
              <c:numRef>
                <c:f>Sheet1!$E$156:$G$156</c:f>
                <c:numCache>
                  <c:formatCode>General</c:formatCode>
                  <c:ptCount val="3"/>
                  <c:pt idx="0">
                    <c:v>1.55</c:v>
                  </c:pt>
                  <c:pt idx="1">
                    <c:v>0.75</c:v>
                  </c:pt>
                  <c:pt idx="2">
                    <c:v>0.77</c:v>
                  </c:pt>
                </c:numCache>
              </c:numRef>
            </c:minus>
            <c:spPr>
              <a:noFill/>
              <a:ln w="9525" cap="flat" cmpd="sng" algn="ctr">
                <a:solidFill>
                  <a:schemeClr val="tx1">
                    <a:lumMod val="65000"/>
                    <a:lumOff val="35000"/>
                  </a:schemeClr>
                </a:solidFill>
                <a:round/>
              </a:ln>
              <a:effectLst/>
            </c:spPr>
          </c:errBars>
          <c:cat>
            <c:strRef>
              <c:f>Sheet1!$E$153:$G$153</c:f>
              <c:strCache>
                <c:ptCount val="3"/>
                <c:pt idx="0">
                  <c:v> Pre-Treatment</c:v>
                </c:pt>
                <c:pt idx="1">
                  <c:v>Post Treatment</c:v>
                </c:pt>
                <c:pt idx="2">
                  <c:v>Six-Weeks Post</c:v>
                </c:pt>
              </c:strCache>
            </c:strRef>
          </c:cat>
          <c:val>
            <c:numRef>
              <c:f>Sheet1!$E$154:$G$154</c:f>
              <c:numCache>
                <c:formatCode>General</c:formatCode>
                <c:ptCount val="3"/>
                <c:pt idx="0">
                  <c:v>2.0699999999999998</c:v>
                </c:pt>
                <c:pt idx="1">
                  <c:v>7.05</c:v>
                </c:pt>
                <c:pt idx="2">
                  <c:v>7.68</c:v>
                </c:pt>
              </c:numCache>
            </c:numRef>
          </c:val>
          <c:smooth val="0"/>
          <c:extLst>
            <c:ext xmlns:c16="http://schemas.microsoft.com/office/drawing/2014/chart" uri="{C3380CC4-5D6E-409C-BE32-E72D297353CC}">
              <c16:uniqueId val="{00000000-4E6A-4952-953D-365B20B53647}"/>
            </c:ext>
          </c:extLst>
        </c:ser>
        <c:ser>
          <c:idx val="1"/>
          <c:order val="1"/>
          <c:tx>
            <c:strRef>
              <c:f>Sheet1!$D$155</c:f>
              <c:strCache>
                <c:ptCount val="1"/>
                <c:pt idx="0">
                  <c:v>ACT SF</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Sheet1!$E$157:$G$157</c:f>
                <c:numCache>
                  <c:formatCode>General</c:formatCode>
                  <c:ptCount val="3"/>
                  <c:pt idx="0">
                    <c:v>0.79</c:v>
                  </c:pt>
                  <c:pt idx="1">
                    <c:v>0.78</c:v>
                  </c:pt>
                  <c:pt idx="2">
                    <c:v>0.92</c:v>
                  </c:pt>
                </c:numCache>
              </c:numRef>
            </c:plus>
            <c:minus>
              <c:numRef>
                <c:f>Sheet1!$E$157:$G$157</c:f>
                <c:numCache>
                  <c:formatCode>General</c:formatCode>
                  <c:ptCount val="3"/>
                  <c:pt idx="0">
                    <c:v>0.79</c:v>
                  </c:pt>
                  <c:pt idx="1">
                    <c:v>0.78</c:v>
                  </c:pt>
                  <c:pt idx="2">
                    <c:v>0.92</c:v>
                  </c:pt>
                </c:numCache>
              </c:numRef>
            </c:minus>
            <c:spPr>
              <a:noFill/>
              <a:ln w="9525" cap="flat" cmpd="sng" algn="ctr">
                <a:solidFill>
                  <a:schemeClr val="tx1">
                    <a:lumMod val="65000"/>
                    <a:lumOff val="35000"/>
                  </a:schemeClr>
                </a:solidFill>
                <a:round/>
              </a:ln>
              <a:effectLst/>
            </c:spPr>
          </c:errBars>
          <c:cat>
            <c:strRef>
              <c:f>Sheet1!$E$153:$G$153</c:f>
              <c:strCache>
                <c:ptCount val="3"/>
                <c:pt idx="0">
                  <c:v> Pre-Treatment</c:v>
                </c:pt>
                <c:pt idx="1">
                  <c:v>Post Treatment</c:v>
                </c:pt>
                <c:pt idx="2">
                  <c:v>Six-Weeks Post</c:v>
                </c:pt>
              </c:strCache>
            </c:strRef>
          </c:cat>
          <c:val>
            <c:numRef>
              <c:f>Sheet1!$E$155:$G$155</c:f>
              <c:numCache>
                <c:formatCode>General</c:formatCode>
                <c:ptCount val="3"/>
                <c:pt idx="0">
                  <c:v>1.74</c:v>
                </c:pt>
                <c:pt idx="1">
                  <c:v>7.73</c:v>
                </c:pt>
                <c:pt idx="2">
                  <c:v>8.65</c:v>
                </c:pt>
              </c:numCache>
            </c:numRef>
          </c:val>
          <c:smooth val="0"/>
          <c:extLst>
            <c:ext xmlns:c16="http://schemas.microsoft.com/office/drawing/2014/chart" uri="{C3380CC4-5D6E-409C-BE32-E72D297353CC}">
              <c16:uniqueId val="{00000001-4E6A-4952-953D-365B20B53647}"/>
            </c:ext>
          </c:extLst>
        </c:ser>
        <c:dLbls>
          <c:showLegendKey val="0"/>
          <c:showVal val="0"/>
          <c:showCatName val="0"/>
          <c:showSerName val="0"/>
          <c:showPercent val="0"/>
          <c:showBubbleSize val="0"/>
        </c:dLbls>
        <c:marker val="1"/>
        <c:smooth val="0"/>
        <c:axId val="495221848"/>
        <c:axId val="495226768"/>
      </c:lineChart>
      <c:catAx>
        <c:axId val="495221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226768"/>
        <c:crosses val="autoZero"/>
        <c:auto val="1"/>
        <c:lblAlgn val="ctr"/>
        <c:lblOffset val="100"/>
        <c:noMultiLvlLbl val="0"/>
      </c:catAx>
      <c:valAx>
        <c:axId val="4952267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22184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803C63"/>
      </a:solid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Acceptance and Action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Sheet1!$D$167</c:f>
              <c:strCache>
                <c:ptCount val="1"/>
                <c:pt idx="0">
                  <c:v>ACT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Sheet1!$E$169:$G$169</c:f>
                <c:numCache>
                  <c:formatCode>General</c:formatCode>
                  <c:ptCount val="3"/>
                  <c:pt idx="0">
                    <c:v>5.48</c:v>
                  </c:pt>
                  <c:pt idx="1">
                    <c:v>5.08</c:v>
                  </c:pt>
                  <c:pt idx="2">
                    <c:v>5.45</c:v>
                  </c:pt>
                </c:numCache>
              </c:numRef>
            </c:plus>
            <c:minus>
              <c:numRef>
                <c:f>Sheet1!$E$170:$G$170</c:f>
                <c:numCache>
                  <c:formatCode>General</c:formatCode>
                  <c:ptCount val="3"/>
                  <c:pt idx="0">
                    <c:v>5.63</c:v>
                  </c:pt>
                  <c:pt idx="1">
                    <c:v>4.79</c:v>
                  </c:pt>
                  <c:pt idx="2">
                    <c:v>3.49</c:v>
                  </c:pt>
                </c:numCache>
              </c:numRef>
            </c:minus>
            <c:spPr>
              <a:noFill/>
              <a:ln w="9525" cap="flat" cmpd="sng" algn="ctr">
                <a:solidFill>
                  <a:schemeClr val="tx1">
                    <a:lumMod val="65000"/>
                    <a:lumOff val="35000"/>
                  </a:schemeClr>
                </a:solidFill>
                <a:round/>
              </a:ln>
              <a:effectLst/>
            </c:spPr>
          </c:errBars>
          <c:cat>
            <c:strRef>
              <c:f>Sheet1!$E$166:$G$166</c:f>
              <c:strCache>
                <c:ptCount val="3"/>
                <c:pt idx="0">
                  <c:v> Pre-Treatment</c:v>
                </c:pt>
                <c:pt idx="1">
                  <c:v>Post Treatment</c:v>
                </c:pt>
                <c:pt idx="2">
                  <c:v>Six-Weeks Post</c:v>
                </c:pt>
              </c:strCache>
            </c:strRef>
          </c:cat>
          <c:val>
            <c:numRef>
              <c:f>Sheet1!$E$167:$G$167</c:f>
              <c:numCache>
                <c:formatCode>General</c:formatCode>
                <c:ptCount val="3"/>
                <c:pt idx="0">
                  <c:v>39.47</c:v>
                </c:pt>
                <c:pt idx="1">
                  <c:v>22.22</c:v>
                </c:pt>
                <c:pt idx="2">
                  <c:v>23.67</c:v>
                </c:pt>
              </c:numCache>
            </c:numRef>
          </c:val>
          <c:smooth val="0"/>
          <c:extLst>
            <c:ext xmlns:c16="http://schemas.microsoft.com/office/drawing/2014/chart" uri="{C3380CC4-5D6E-409C-BE32-E72D297353CC}">
              <c16:uniqueId val="{00000000-9D3F-4810-BBFD-F339A5E1E464}"/>
            </c:ext>
          </c:extLst>
        </c:ser>
        <c:ser>
          <c:idx val="1"/>
          <c:order val="1"/>
          <c:tx>
            <c:strRef>
              <c:f>Sheet1!$D$168</c:f>
              <c:strCache>
                <c:ptCount val="1"/>
                <c:pt idx="0">
                  <c:v>ACT SF</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Sheet1!$E$169:$G$169</c:f>
                <c:numCache>
                  <c:formatCode>General</c:formatCode>
                  <c:ptCount val="3"/>
                  <c:pt idx="0">
                    <c:v>5.48</c:v>
                  </c:pt>
                  <c:pt idx="1">
                    <c:v>5.08</c:v>
                  </c:pt>
                  <c:pt idx="2">
                    <c:v>5.45</c:v>
                  </c:pt>
                </c:numCache>
              </c:numRef>
            </c:plus>
            <c:minus>
              <c:numRef>
                <c:f>Sheet1!$E$170:$G$170</c:f>
                <c:numCache>
                  <c:formatCode>General</c:formatCode>
                  <c:ptCount val="3"/>
                  <c:pt idx="0">
                    <c:v>5.63</c:v>
                  </c:pt>
                  <c:pt idx="1">
                    <c:v>4.79</c:v>
                  </c:pt>
                  <c:pt idx="2">
                    <c:v>3.49</c:v>
                  </c:pt>
                </c:numCache>
              </c:numRef>
            </c:minus>
            <c:spPr>
              <a:noFill/>
              <a:ln w="9525" cap="flat" cmpd="sng" algn="ctr">
                <a:solidFill>
                  <a:schemeClr val="tx1">
                    <a:lumMod val="65000"/>
                    <a:lumOff val="35000"/>
                  </a:schemeClr>
                </a:solidFill>
                <a:round/>
              </a:ln>
              <a:effectLst/>
            </c:spPr>
          </c:errBars>
          <c:cat>
            <c:strRef>
              <c:f>Sheet1!$E$166:$G$166</c:f>
              <c:strCache>
                <c:ptCount val="3"/>
                <c:pt idx="0">
                  <c:v> Pre-Treatment</c:v>
                </c:pt>
                <c:pt idx="1">
                  <c:v>Post Treatment</c:v>
                </c:pt>
                <c:pt idx="2">
                  <c:v>Six-Weeks Post</c:v>
                </c:pt>
              </c:strCache>
            </c:strRef>
          </c:cat>
          <c:val>
            <c:numRef>
              <c:f>Sheet1!$E$168:$G$168</c:f>
              <c:numCache>
                <c:formatCode>General</c:formatCode>
                <c:ptCount val="3"/>
                <c:pt idx="0">
                  <c:v>39.21</c:v>
                </c:pt>
                <c:pt idx="1">
                  <c:v>20.58</c:v>
                </c:pt>
                <c:pt idx="2">
                  <c:v>17.41</c:v>
                </c:pt>
              </c:numCache>
            </c:numRef>
          </c:val>
          <c:smooth val="0"/>
          <c:extLst>
            <c:ext xmlns:c16="http://schemas.microsoft.com/office/drawing/2014/chart" uri="{C3380CC4-5D6E-409C-BE32-E72D297353CC}">
              <c16:uniqueId val="{00000001-9D3F-4810-BBFD-F339A5E1E464}"/>
            </c:ext>
          </c:extLst>
        </c:ser>
        <c:dLbls>
          <c:showLegendKey val="0"/>
          <c:showVal val="0"/>
          <c:showCatName val="0"/>
          <c:showSerName val="0"/>
          <c:showPercent val="0"/>
          <c:showBubbleSize val="0"/>
        </c:dLbls>
        <c:marker val="1"/>
        <c:smooth val="0"/>
        <c:axId val="683447416"/>
        <c:axId val="683446104"/>
      </c:lineChart>
      <c:catAx>
        <c:axId val="683447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3446104"/>
        <c:crosses val="autoZero"/>
        <c:auto val="1"/>
        <c:lblAlgn val="ctr"/>
        <c:lblOffset val="100"/>
        <c:noMultiLvlLbl val="0"/>
      </c:catAx>
      <c:valAx>
        <c:axId val="683446104"/>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34474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803C63"/>
      </a:solid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Cognitive</a:t>
            </a:r>
            <a:r>
              <a:rPr lang="en-AU" baseline="0"/>
              <a:t> Fusion</a:t>
            </a:r>
            <a:endParaRPr lang="en-A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Sheet1!$D$173</c:f>
              <c:strCache>
                <c:ptCount val="1"/>
                <c:pt idx="0">
                  <c:v>ACT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Sheet1!$E$181:$G$181</c:f>
                <c:numCache>
                  <c:formatCode>General</c:formatCode>
                  <c:ptCount val="3"/>
                  <c:pt idx="0">
                    <c:v>6.88</c:v>
                  </c:pt>
                  <c:pt idx="1">
                    <c:v>3.26</c:v>
                  </c:pt>
                  <c:pt idx="2">
                    <c:v>4.24</c:v>
                  </c:pt>
                </c:numCache>
              </c:numRef>
            </c:plus>
            <c:minus>
              <c:numRef>
                <c:f>Sheet1!$E$181:$G$181</c:f>
                <c:numCache>
                  <c:formatCode>General</c:formatCode>
                  <c:ptCount val="3"/>
                  <c:pt idx="0">
                    <c:v>6.88</c:v>
                  </c:pt>
                  <c:pt idx="1">
                    <c:v>3.26</c:v>
                  </c:pt>
                  <c:pt idx="2">
                    <c:v>4.24</c:v>
                  </c:pt>
                </c:numCache>
              </c:numRef>
            </c:minus>
            <c:spPr>
              <a:noFill/>
              <a:ln w="9525" cap="flat" cmpd="sng" algn="ctr">
                <a:solidFill>
                  <a:schemeClr val="tx1">
                    <a:lumMod val="65000"/>
                    <a:lumOff val="35000"/>
                  </a:schemeClr>
                </a:solidFill>
                <a:round/>
              </a:ln>
              <a:effectLst/>
            </c:spPr>
          </c:errBars>
          <c:cat>
            <c:strRef>
              <c:f>Sheet1!$E$172:$G$172</c:f>
              <c:strCache>
                <c:ptCount val="3"/>
                <c:pt idx="0">
                  <c:v> Pre-Treatment</c:v>
                </c:pt>
                <c:pt idx="1">
                  <c:v>Post Treatment</c:v>
                </c:pt>
                <c:pt idx="2">
                  <c:v>Six-Weeks Post</c:v>
                </c:pt>
              </c:strCache>
            </c:strRef>
          </c:cat>
          <c:val>
            <c:numRef>
              <c:f>Sheet1!$E$173:$G$173</c:f>
              <c:numCache>
                <c:formatCode>General</c:formatCode>
                <c:ptCount val="3"/>
                <c:pt idx="0">
                  <c:v>40.68</c:v>
                </c:pt>
                <c:pt idx="1">
                  <c:v>24.62</c:v>
                </c:pt>
                <c:pt idx="2">
                  <c:v>20.72</c:v>
                </c:pt>
              </c:numCache>
            </c:numRef>
          </c:val>
          <c:smooth val="0"/>
          <c:extLst>
            <c:ext xmlns:c16="http://schemas.microsoft.com/office/drawing/2014/chart" uri="{C3380CC4-5D6E-409C-BE32-E72D297353CC}">
              <c16:uniqueId val="{00000000-E923-47E4-8BC0-5D6A6C35062C}"/>
            </c:ext>
          </c:extLst>
        </c:ser>
        <c:ser>
          <c:idx val="1"/>
          <c:order val="1"/>
          <c:tx>
            <c:strRef>
              <c:f>Sheet1!$D$174</c:f>
              <c:strCache>
                <c:ptCount val="1"/>
                <c:pt idx="0">
                  <c:v>ACT SF</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Sheet1!$E$176:$G$176</c:f>
                <c:numCache>
                  <c:formatCode>General</c:formatCode>
                  <c:ptCount val="3"/>
                  <c:pt idx="0">
                    <c:v>6.7</c:v>
                  </c:pt>
                  <c:pt idx="1">
                    <c:v>5.65</c:v>
                  </c:pt>
                  <c:pt idx="2">
                    <c:v>3.58</c:v>
                  </c:pt>
                </c:numCache>
              </c:numRef>
            </c:plus>
            <c:minus>
              <c:numRef>
                <c:f>Sheet1!$E$176:$G$176</c:f>
                <c:numCache>
                  <c:formatCode>General</c:formatCode>
                  <c:ptCount val="3"/>
                  <c:pt idx="0">
                    <c:v>6.7</c:v>
                  </c:pt>
                  <c:pt idx="1">
                    <c:v>5.65</c:v>
                  </c:pt>
                  <c:pt idx="2">
                    <c:v>3.58</c:v>
                  </c:pt>
                </c:numCache>
              </c:numRef>
            </c:minus>
            <c:spPr>
              <a:noFill/>
              <a:ln w="9525" cap="flat" cmpd="sng" algn="ctr">
                <a:solidFill>
                  <a:schemeClr val="tx1">
                    <a:lumMod val="65000"/>
                    <a:lumOff val="35000"/>
                  </a:schemeClr>
                </a:solidFill>
                <a:round/>
              </a:ln>
              <a:effectLst/>
            </c:spPr>
          </c:errBars>
          <c:cat>
            <c:strRef>
              <c:f>Sheet1!$E$172:$G$172</c:f>
              <c:strCache>
                <c:ptCount val="3"/>
                <c:pt idx="0">
                  <c:v> Pre-Treatment</c:v>
                </c:pt>
                <c:pt idx="1">
                  <c:v>Post Treatment</c:v>
                </c:pt>
                <c:pt idx="2">
                  <c:v>Six-Weeks Post</c:v>
                </c:pt>
              </c:strCache>
            </c:strRef>
          </c:cat>
          <c:val>
            <c:numRef>
              <c:f>Sheet1!$E$174:$G$174</c:f>
              <c:numCache>
                <c:formatCode>General</c:formatCode>
                <c:ptCount val="3"/>
                <c:pt idx="0">
                  <c:v>40</c:v>
                </c:pt>
                <c:pt idx="1">
                  <c:v>22.15</c:v>
                </c:pt>
                <c:pt idx="2">
                  <c:v>15.73</c:v>
                </c:pt>
              </c:numCache>
            </c:numRef>
          </c:val>
          <c:smooth val="0"/>
          <c:extLst>
            <c:ext xmlns:c16="http://schemas.microsoft.com/office/drawing/2014/chart" uri="{C3380CC4-5D6E-409C-BE32-E72D297353CC}">
              <c16:uniqueId val="{00000001-E923-47E4-8BC0-5D6A6C35062C}"/>
            </c:ext>
          </c:extLst>
        </c:ser>
        <c:dLbls>
          <c:showLegendKey val="0"/>
          <c:showVal val="0"/>
          <c:showCatName val="0"/>
          <c:showSerName val="0"/>
          <c:showPercent val="0"/>
          <c:showBubbleSize val="0"/>
        </c:dLbls>
        <c:marker val="1"/>
        <c:smooth val="0"/>
        <c:axId val="686871888"/>
        <c:axId val="686868608"/>
      </c:lineChart>
      <c:catAx>
        <c:axId val="686871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6868608"/>
        <c:crosses val="autoZero"/>
        <c:auto val="1"/>
        <c:lblAlgn val="ctr"/>
        <c:lblOffset val="100"/>
        <c:noMultiLvlLbl val="0"/>
      </c:catAx>
      <c:valAx>
        <c:axId val="686868608"/>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68718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803C63"/>
      </a:solid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Genuine Self-Forgiveness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Sheet1!$D$161</c:f>
              <c:strCache>
                <c:ptCount val="1"/>
                <c:pt idx="0">
                  <c:v>ACT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Sheet1!$E$163:$G$163</c:f>
                <c:numCache>
                  <c:formatCode>General</c:formatCode>
                  <c:ptCount val="3"/>
                  <c:pt idx="0">
                    <c:v>9.48</c:v>
                  </c:pt>
                  <c:pt idx="1">
                    <c:v>1.44</c:v>
                  </c:pt>
                  <c:pt idx="2">
                    <c:v>1.31</c:v>
                  </c:pt>
                </c:numCache>
              </c:numRef>
            </c:plus>
            <c:minus>
              <c:numRef>
                <c:f>Sheet1!$E$163:$G$163</c:f>
                <c:numCache>
                  <c:formatCode>General</c:formatCode>
                  <c:ptCount val="3"/>
                  <c:pt idx="0">
                    <c:v>9.48</c:v>
                  </c:pt>
                  <c:pt idx="1">
                    <c:v>1.44</c:v>
                  </c:pt>
                  <c:pt idx="2">
                    <c:v>1.31</c:v>
                  </c:pt>
                </c:numCache>
              </c:numRef>
            </c:minus>
            <c:spPr>
              <a:noFill/>
              <a:ln w="9525" cap="flat" cmpd="sng" algn="ctr">
                <a:solidFill>
                  <a:schemeClr val="tx1">
                    <a:lumMod val="65000"/>
                    <a:lumOff val="35000"/>
                  </a:schemeClr>
                </a:solidFill>
                <a:round/>
              </a:ln>
              <a:effectLst/>
            </c:spPr>
          </c:errBars>
          <c:cat>
            <c:strRef>
              <c:f>Sheet1!$E$160:$G$160</c:f>
              <c:strCache>
                <c:ptCount val="3"/>
                <c:pt idx="0">
                  <c:v> Pre-Treatment</c:v>
                </c:pt>
                <c:pt idx="1">
                  <c:v>Post Treatment</c:v>
                </c:pt>
                <c:pt idx="2">
                  <c:v>Six-Weeks Post</c:v>
                </c:pt>
              </c:strCache>
            </c:strRef>
          </c:cat>
          <c:val>
            <c:numRef>
              <c:f>Sheet1!$E$161:$G$161</c:f>
              <c:numCache>
                <c:formatCode>General</c:formatCode>
                <c:ptCount val="3"/>
                <c:pt idx="0">
                  <c:v>17.850000000000001</c:v>
                </c:pt>
                <c:pt idx="1">
                  <c:v>48.31</c:v>
                </c:pt>
                <c:pt idx="2">
                  <c:v>45.88</c:v>
                </c:pt>
              </c:numCache>
            </c:numRef>
          </c:val>
          <c:smooth val="0"/>
          <c:extLst>
            <c:ext xmlns:c16="http://schemas.microsoft.com/office/drawing/2014/chart" uri="{C3380CC4-5D6E-409C-BE32-E72D297353CC}">
              <c16:uniqueId val="{00000000-78AF-4A0B-9514-A32951690286}"/>
            </c:ext>
          </c:extLst>
        </c:ser>
        <c:ser>
          <c:idx val="1"/>
          <c:order val="1"/>
          <c:tx>
            <c:strRef>
              <c:f>Sheet1!$D$162</c:f>
              <c:strCache>
                <c:ptCount val="1"/>
                <c:pt idx="0">
                  <c:v>ACT SF</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Sheet1!$E$164:$G$164</c:f>
                <c:numCache>
                  <c:formatCode>General</c:formatCode>
                  <c:ptCount val="3"/>
                  <c:pt idx="0">
                    <c:v>10.1</c:v>
                  </c:pt>
                  <c:pt idx="1">
                    <c:v>1.42</c:v>
                  </c:pt>
                  <c:pt idx="2">
                    <c:v>1.73</c:v>
                  </c:pt>
                </c:numCache>
              </c:numRef>
            </c:plus>
            <c:minus>
              <c:numRef>
                <c:f>Sheet1!$E$164:$G$164</c:f>
                <c:numCache>
                  <c:formatCode>General</c:formatCode>
                  <c:ptCount val="3"/>
                  <c:pt idx="0">
                    <c:v>10.1</c:v>
                  </c:pt>
                  <c:pt idx="1">
                    <c:v>1.42</c:v>
                  </c:pt>
                  <c:pt idx="2">
                    <c:v>1.73</c:v>
                  </c:pt>
                </c:numCache>
              </c:numRef>
            </c:minus>
            <c:spPr>
              <a:noFill/>
              <a:ln w="9525" cap="flat" cmpd="sng" algn="ctr">
                <a:solidFill>
                  <a:schemeClr val="tx1">
                    <a:lumMod val="65000"/>
                    <a:lumOff val="35000"/>
                  </a:schemeClr>
                </a:solidFill>
                <a:round/>
              </a:ln>
              <a:effectLst/>
            </c:spPr>
          </c:errBars>
          <c:cat>
            <c:strRef>
              <c:f>Sheet1!$E$160:$G$160</c:f>
              <c:strCache>
                <c:ptCount val="3"/>
                <c:pt idx="0">
                  <c:v> Pre-Treatment</c:v>
                </c:pt>
                <c:pt idx="1">
                  <c:v>Post Treatment</c:v>
                </c:pt>
                <c:pt idx="2">
                  <c:v>Six-Weeks Post</c:v>
                </c:pt>
              </c:strCache>
            </c:strRef>
          </c:cat>
          <c:val>
            <c:numRef>
              <c:f>Sheet1!$E$162:$G$162</c:f>
              <c:numCache>
                <c:formatCode>General</c:formatCode>
                <c:ptCount val="3"/>
                <c:pt idx="0">
                  <c:v>19.350000000000001</c:v>
                </c:pt>
                <c:pt idx="1">
                  <c:v>50.12</c:v>
                </c:pt>
                <c:pt idx="2">
                  <c:v>52.23</c:v>
                </c:pt>
              </c:numCache>
            </c:numRef>
          </c:val>
          <c:smooth val="0"/>
          <c:extLst>
            <c:ext xmlns:c16="http://schemas.microsoft.com/office/drawing/2014/chart" uri="{C3380CC4-5D6E-409C-BE32-E72D297353CC}">
              <c16:uniqueId val="{00000001-78AF-4A0B-9514-A32951690286}"/>
            </c:ext>
          </c:extLst>
        </c:ser>
        <c:dLbls>
          <c:showLegendKey val="0"/>
          <c:showVal val="0"/>
          <c:showCatName val="0"/>
          <c:showSerName val="0"/>
          <c:showPercent val="0"/>
          <c:showBubbleSize val="0"/>
        </c:dLbls>
        <c:marker val="1"/>
        <c:smooth val="0"/>
        <c:axId val="746428688"/>
        <c:axId val="746429344"/>
      </c:lineChart>
      <c:catAx>
        <c:axId val="74642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6429344"/>
        <c:crosses val="autoZero"/>
        <c:auto val="1"/>
        <c:lblAlgn val="ctr"/>
        <c:lblOffset val="100"/>
        <c:noMultiLvlLbl val="0"/>
      </c:catAx>
      <c:valAx>
        <c:axId val="746429344"/>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64286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803C63"/>
      </a:solid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Values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Sheet1!$D$179</c:f>
              <c:strCache>
                <c:ptCount val="1"/>
                <c:pt idx="0">
                  <c:v>ACT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Sheet1!$E$181:$G$181</c:f>
                <c:numCache>
                  <c:formatCode>General</c:formatCode>
                  <c:ptCount val="3"/>
                  <c:pt idx="0">
                    <c:v>6.88</c:v>
                  </c:pt>
                  <c:pt idx="1">
                    <c:v>3.26</c:v>
                  </c:pt>
                  <c:pt idx="2">
                    <c:v>4.24</c:v>
                  </c:pt>
                </c:numCache>
              </c:numRef>
            </c:plus>
            <c:minus>
              <c:numRef>
                <c:f>Sheet1!$E$181:$G$181</c:f>
                <c:numCache>
                  <c:formatCode>General</c:formatCode>
                  <c:ptCount val="3"/>
                  <c:pt idx="0">
                    <c:v>6.88</c:v>
                  </c:pt>
                  <c:pt idx="1">
                    <c:v>3.26</c:v>
                  </c:pt>
                  <c:pt idx="2">
                    <c:v>4.24</c:v>
                  </c:pt>
                </c:numCache>
              </c:numRef>
            </c:minus>
            <c:spPr>
              <a:noFill/>
              <a:ln w="9525" cap="flat" cmpd="sng" algn="ctr">
                <a:solidFill>
                  <a:schemeClr val="tx1">
                    <a:lumMod val="65000"/>
                    <a:lumOff val="35000"/>
                  </a:schemeClr>
                </a:solidFill>
                <a:round/>
              </a:ln>
              <a:effectLst/>
            </c:spPr>
          </c:errBars>
          <c:cat>
            <c:strRef>
              <c:f>Sheet1!$E$178:$G$178</c:f>
              <c:strCache>
                <c:ptCount val="3"/>
                <c:pt idx="0">
                  <c:v> Pre-Treatment</c:v>
                </c:pt>
                <c:pt idx="1">
                  <c:v>Post Treatment</c:v>
                </c:pt>
                <c:pt idx="2">
                  <c:v>Six-Weeks Post</c:v>
                </c:pt>
              </c:strCache>
            </c:strRef>
          </c:cat>
          <c:val>
            <c:numRef>
              <c:f>Sheet1!$E$179:$G$179</c:f>
              <c:numCache>
                <c:formatCode>General</c:formatCode>
                <c:ptCount val="3"/>
                <c:pt idx="0">
                  <c:v>11.12</c:v>
                </c:pt>
                <c:pt idx="1">
                  <c:v>42.4</c:v>
                </c:pt>
                <c:pt idx="2">
                  <c:v>41.58</c:v>
                </c:pt>
              </c:numCache>
            </c:numRef>
          </c:val>
          <c:smooth val="0"/>
          <c:extLst>
            <c:ext xmlns:c16="http://schemas.microsoft.com/office/drawing/2014/chart" uri="{C3380CC4-5D6E-409C-BE32-E72D297353CC}">
              <c16:uniqueId val="{00000000-97FB-4E0A-A678-7F9245AE3255}"/>
            </c:ext>
          </c:extLst>
        </c:ser>
        <c:ser>
          <c:idx val="1"/>
          <c:order val="1"/>
          <c:tx>
            <c:strRef>
              <c:f>Sheet1!$D$180</c:f>
              <c:strCache>
                <c:ptCount val="1"/>
                <c:pt idx="0">
                  <c:v>ACT SF</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Sheet1!$E$182:$G$182</c:f>
                <c:numCache>
                  <c:formatCode>General</c:formatCode>
                  <c:ptCount val="3"/>
                  <c:pt idx="0">
                    <c:v>6.06</c:v>
                  </c:pt>
                  <c:pt idx="1">
                    <c:v>5.25</c:v>
                  </c:pt>
                  <c:pt idx="2">
                    <c:v>3.42</c:v>
                  </c:pt>
                </c:numCache>
              </c:numRef>
            </c:plus>
            <c:minus>
              <c:numRef>
                <c:f>Sheet1!$E$182:$G$182</c:f>
                <c:numCache>
                  <c:formatCode>General</c:formatCode>
                  <c:ptCount val="3"/>
                  <c:pt idx="0">
                    <c:v>6.06</c:v>
                  </c:pt>
                  <c:pt idx="1">
                    <c:v>5.25</c:v>
                  </c:pt>
                  <c:pt idx="2">
                    <c:v>3.42</c:v>
                  </c:pt>
                </c:numCache>
              </c:numRef>
            </c:minus>
            <c:spPr>
              <a:noFill/>
              <a:ln w="9525" cap="flat" cmpd="sng" algn="ctr">
                <a:solidFill>
                  <a:schemeClr val="tx1">
                    <a:lumMod val="65000"/>
                    <a:lumOff val="35000"/>
                  </a:schemeClr>
                </a:solidFill>
                <a:round/>
              </a:ln>
              <a:effectLst/>
            </c:spPr>
          </c:errBars>
          <c:cat>
            <c:strRef>
              <c:f>Sheet1!$E$178:$G$178</c:f>
              <c:strCache>
                <c:ptCount val="3"/>
                <c:pt idx="0">
                  <c:v> Pre-Treatment</c:v>
                </c:pt>
                <c:pt idx="1">
                  <c:v>Post Treatment</c:v>
                </c:pt>
                <c:pt idx="2">
                  <c:v>Six-Weeks Post</c:v>
                </c:pt>
              </c:strCache>
            </c:strRef>
          </c:cat>
          <c:val>
            <c:numRef>
              <c:f>Sheet1!$E$180:$G$180</c:f>
              <c:numCache>
                <c:formatCode>General</c:formatCode>
                <c:ptCount val="3"/>
                <c:pt idx="0">
                  <c:v>12.83</c:v>
                </c:pt>
                <c:pt idx="1">
                  <c:v>43.92</c:v>
                </c:pt>
                <c:pt idx="2">
                  <c:v>47.45</c:v>
                </c:pt>
              </c:numCache>
            </c:numRef>
          </c:val>
          <c:smooth val="0"/>
          <c:extLst>
            <c:ext xmlns:c16="http://schemas.microsoft.com/office/drawing/2014/chart" uri="{C3380CC4-5D6E-409C-BE32-E72D297353CC}">
              <c16:uniqueId val="{00000001-97FB-4E0A-A678-7F9245AE3255}"/>
            </c:ext>
          </c:extLst>
        </c:ser>
        <c:dLbls>
          <c:showLegendKey val="0"/>
          <c:showVal val="0"/>
          <c:showCatName val="0"/>
          <c:showSerName val="0"/>
          <c:showPercent val="0"/>
          <c:showBubbleSize val="0"/>
        </c:dLbls>
        <c:marker val="1"/>
        <c:smooth val="0"/>
        <c:axId val="495406488"/>
        <c:axId val="495406816"/>
      </c:lineChart>
      <c:catAx>
        <c:axId val="495406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406816"/>
        <c:crosses val="autoZero"/>
        <c:auto val="1"/>
        <c:lblAlgn val="ctr"/>
        <c:lblOffset val="100"/>
        <c:noMultiLvlLbl val="0"/>
      </c:catAx>
      <c:valAx>
        <c:axId val="495406816"/>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54064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803C63"/>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4143587" y="0"/>
            <a:ext cx="3169920" cy="481728"/>
          </a:xfrm>
          <a:prstGeom prst="rect">
            <a:avLst/>
          </a:prstGeom>
        </p:spPr>
        <p:txBody>
          <a:bodyPr vert="horz" lIns="91440" tIns="45720" rIns="91440" bIns="45720" rtlCol="0"/>
          <a:lstStyle>
            <a:lvl1pPr algn="r">
              <a:defRPr sz="1200"/>
            </a:lvl1pPr>
          </a:lstStyle>
          <a:p>
            <a:fld id="{20EA5F0D-C1DC-412F-A146-DDB3A74B588F}" type="datetimeFigureOut">
              <a:rPr lang="en-US"/>
              <a:t>6/23/2017</a:t>
            </a:fld>
            <a:endParaRPr/>
          </a:p>
        </p:txBody>
      </p:sp>
      <p:sp>
        <p:nvSpPr>
          <p:cNvPr id="4" name="Footer Placeholder 3"/>
          <p:cNvSpPr>
            <a:spLocks noGrp="1"/>
          </p:cNvSpPr>
          <p:nvPr>
            <p:ph type="ftr" sz="quarter" idx="2"/>
          </p:nvPr>
        </p:nvSpPr>
        <p:spPr>
          <a:xfrm>
            <a:off x="0" y="9119475"/>
            <a:ext cx="3169920" cy="48172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4143587" y="9119475"/>
            <a:ext cx="3169920" cy="48172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4143587" y="0"/>
            <a:ext cx="3169920" cy="481728"/>
          </a:xfrm>
          <a:prstGeom prst="rect">
            <a:avLst/>
          </a:prstGeom>
        </p:spPr>
        <p:txBody>
          <a:bodyPr vert="horz" lIns="91440" tIns="45720" rIns="91440" bIns="45720" rtlCol="0"/>
          <a:lstStyle>
            <a:lvl1pPr algn="r">
              <a:defRPr sz="1200"/>
            </a:lvl1pPr>
          </a:lstStyle>
          <a:p>
            <a:fld id="{A8CDE508-72C8-4AB5-AA9C-1584D31690E0}" type="datetimeFigureOut">
              <a:rPr lang="en-US"/>
              <a:t>6/23/2017</a:t>
            </a:fld>
            <a:endParaRPr/>
          </a:p>
        </p:txBody>
      </p:sp>
      <p:sp>
        <p:nvSpPr>
          <p:cNvPr id="4" name="Slide Image Placeholder 3"/>
          <p:cNvSpPr>
            <a:spLocks noGrp="1" noRot="1" noChangeAspect="1"/>
          </p:cNvSpPr>
          <p:nvPr>
            <p:ph type="sldImg" idx="2"/>
          </p:nvPr>
        </p:nvSpPr>
        <p:spPr>
          <a:xfrm>
            <a:off x="776288" y="1200150"/>
            <a:ext cx="5762625" cy="32416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731520" y="4620577"/>
            <a:ext cx="5852160" cy="3240405"/>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4143587" y="9119475"/>
            <a:ext cx="3169920" cy="48172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XHGBeg6AnM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900" b="1" dirty="0"/>
              <a:t>The ACT of Self Forgiveness: A Principles-Based Response to Intrapersonal Offence</a:t>
            </a:r>
            <a:endParaRPr lang="en-AU" sz="900" dirty="0"/>
          </a:p>
          <a:p>
            <a:endParaRPr lang="en-AU" sz="900" dirty="0"/>
          </a:p>
          <a:p>
            <a:r>
              <a:rPr lang="en-AU" sz="1050" dirty="0"/>
              <a:t>Self-forgiveness has been demonstrated to be beneficial for both psychological and social wellbeing. RFT and ACT reveals that language in and of itself creates, suffering and attendant struggle with burdens of shame, guilt remorse, and regret.</a:t>
            </a:r>
          </a:p>
          <a:p>
            <a:r>
              <a:rPr lang="en-AU" sz="1050" dirty="0"/>
              <a:t> </a:t>
            </a:r>
          </a:p>
          <a:p>
            <a:r>
              <a:rPr lang="en-AU" sz="1050" dirty="0"/>
              <a:t>All will experience these phenomena. Struggle creates the internal arena in which self-blame flourishes, but may also provide a place of opportunity to develop effective responses regarding self-forgiveness. This workshop demonstrates a, novel approach to self-forgiveness focused on the forgiveness of self for intrapersonal transgressions against the self. The therapeutic approach describes seven principles which include: identification of the burden; taking a transcendent perspective; identification of personal values and identification transgressions against those values; ACT therapeutic responses; granting self-forgiveness; putting values into action; making an ongoing commitment to self-forgiveness.</a:t>
            </a:r>
          </a:p>
          <a:p>
            <a:endParaRPr lang="en-AU" sz="1050" dirty="0"/>
          </a:p>
          <a:p>
            <a:r>
              <a:rPr lang="en-AU" sz="1050" dirty="0"/>
              <a:t>Participants will be provided with a principles-based framework, promoting self-forgiveness to clients and possible client populations which may be beneficial recipients of targeted therapy</a:t>
            </a:r>
          </a:p>
          <a:p>
            <a:r>
              <a:rPr lang="en-AU" sz="1050" dirty="0"/>
              <a:t> </a:t>
            </a:r>
          </a:p>
          <a:p>
            <a:r>
              <a:rPr lang="en-AU" sz="1050" dirty="0"/>
              <a:t>Educational Objectives: </a:t>
            </a:r>
          </a:p>
          <a:p>
            <a:r>
              <a:rPr lang="en-AU" sz="1050" dirty="0"/>
              <a:t>1. </a:t>
            </a:r>
            <a:r>
              <a:rPr lang="en-AU" sz="1050" dirty="0" err="1"/>
              <a:t>Analyze</a:t>
            </a:r>
            <a:r>
              <a:rPr lang="en-AU" sz="1050" dirty="0"/>
              <a:t> a novel approach to self-forgiveness focused on the forgiveness of self for intrapersonal transgressions against the self. </a:t>
            </a:r>
          </a:p>
          <a:p>
            <a:r>
              <a:rPr lang="en-AU" sz="1050" dirty="0"/>
              <a:t>2. Describe the therapeutic approach and its seven principles which include: </a:t>
            </a:r>
            <a:r>
              <a:rPr lang="en-AU" sz="1050" i="1" dirty="0"/>
              <a:t>identification of the burden; taking a transcendent perspective; identification of personal values and identification transgressions against those values; ACT therapeutic responses; granting self-forgiveness; putting values into action; making an ongoing commitment to self-forgiveness.</a:t>
            </a:r>
            <a:r>
              <a:rPr lang="en-AU" sz="1050" dirty="0"/>
              <a:t> </a:t>
            </a:r>
          </a:p>
          <a:p>
            <a:r>
              <a:rPr lang="en-AU" sz="1050" dirty="0"/>
              <a:t>3. Explain a principles-based framework, promoting self-forgiveness to clients and possible client populations which may be beneficial recipients of targeted therapy.</a:t>
            </a:r>
          </a:p>
          <a:p>
            <a:r>
              <a:rPr lang="en-AU" sz="1600" dirty="0"/>
              <a:t> </a:t>
            </a:r>
          </a:p>
          <a:p>
            <a:r>
              <a:rPr lang="en-AU" sz="1600" dirty="0"/>
              <a:t> </a:t>
            </a:r>
          </a:p>
          <a:p>
            <a:endParaRPr lang="en-AU" sz="1600" dirty="0"/>
          </a:p>
        </p:txBody>
      </p:sp>
      <p:sp>
        <p:nvSpPr>
          <p:cNvPr id="4" name="Slide Number Placeholder 3"/>
          <p:cNvSpPr>
            <a:spLocks noGrp="1"/>
          </p:cNvSpPr>
          <p:nvPr>
            <p:ph type="sldNum" sz="quarter" idx="10"/>
          </p:nvPr>
        </p:nvSpPr>
        <p:spPr/>
        <p:txBody>
          <a:bodyPr/>
          <a:lstStyle/>
          <a:p>
            <a:fld id="{7FB667E1-E601-4AAF-B95C-B25720D70A60}" type="slidenum">
              <a:rPr lang="en-AU" smtClean="0"/>
              <a:t>1</a:t>
            </a:fld>
            <a:endParaRPr lang="en-AU"/>
          </a:p>
        </p:txBody>
      </p:sp>
    </p:spTree>
    <p:extLst>
      <p:ext uri="{BB962C8B-B14F-4D97-AF65-F5344CB8AC3E}">
        <p14:creationId xmlns:p14="http://schemas.microsoft.com/office/powerpoint/2010/main" val="3684130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in the autobiography of  Decca </a:t>
            </a:r>
            <a:r>
              <a:rPr lang="en-US" dirty="0" err="1"/>
              <a:t>Aitkenhead</a:t>
            </a:r>
            <a:r>
              <a:rPr lang="en-US" dirty="0"/>
              <a:t> that a strange comfort was found in toxic self blame when there is no rational explanation for the loss of her husband.</a:t>
            </a:r>
          </a:p>
          <a:p>
            <a:endParaRPr lang="en-US" dirty="0"/>
          </a:p>
          <a:p>
            <a:r>
              <a:rPr lang="en-US" dirty="0"/>
              <a:t>This is very much the experience of the person whose personal circumstance we are using as a case study who had two levels of complex grief regarding the loss of a husband due to cancer and failure to conceive through a fertility program.</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10</a:t>
            </a:fld>
            <a:endParaRPr lang="en-AU"/>
          </a:p>
        </p:txBody>
      </p:sp>
    </p:spTree>
    <p:extLst>
      <p:ext uri="{BB962C8B-B14F-4D97-AF65-F5344CB8AC3E}">
        <p14:creationId xmlns:p14="http://schemas.microsoft.com/office/powerpoint/2010/main" val="2082835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recently that two young men,  one on the edge of puberty,  one in their early teens could find no way to describe their loss -  and blame themselves for loss of their mother.</a:t>
            </a:r>
          </a:p>
          <a:p>
            <a:endParaRPr lang="en-US" dirty="0"/>
          </a:p>
          <a:p>
            <a:r>
              <a:rPr lang="en-US" dirty="0"/>
              <a:t>And importantly decades later  they are both recently acknowledging the importance of the experience regarding their mental health.</a:t>
            </a:r>
            <a:endParaRPr lang="en-AU" dirty="0"/>
          </a:p>
          <a:p>
            <a:endParaRPr lang="en-US" dirty="0"/>
          </a:p>
          <a:p>
            <a:r>
              <a:rPr lang="en-US" dirty="0"/>
              <a:t>My client took  unreasonable responsibility for her husbands fore-shortened experience of life and is now recognizing that burden</a:t>
            </a:r>
          </a:p>
        </p:txBody>
      </p:sp>
      <p:sp>
        <p:nvSpPr>
          <p:cNvPr id="4" name="Slide Number Placeholder 3"/>
          <p:cNvSpPr>
            <a:spLocks noGrp="1"/>
          </p:cNvSpPr>
          <p:nvPr>
            <p:ph type="sldNum" sz="quarter" idx="10"/>
          </p:nvPr>
        </p:nvSpPr>
        <p:spPr/>
        <p:txBody>
          <a:bodyPr/>
          <a:lstStyle/>
          <a:p>
            <a:fld id="{7FB667E1-E601-4AAF-B95C-B25720D70A60}" type="slidenum">
              <a:rPr lang="en-AU" smtClean="0"/>
              <a:t>11</a:t>
            </a:fld>
            <a:endParaRPr lang="en-AU"/>
          </a:p>
        </p:txBody>
      </p:sp>
    </p:spTree>
    <p:extLst>
      <p:ext uri="{BB962C8B-B14F-4D97-AF65-F5344CB8AC3E}">
        <p14:creationId xmlns:p14="http://schemas.microsoft.com/office/powerpoint/2010/main" val="1401436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Australian group called Men at Work achieved the top of their profession,  however when the song </a:t>
            </a:r>
            <a:r>
              <a:rPr lang="en-US" i="1" dirty="0"/>
              <a:t>I come from the land down under </a:t>
            </a:r>
            <a:r>
              <a:rPr lang="en-US" dirty="0"/>
              <a:t>achieved a status as the unofficial Australian national anthem they were sued for a technical breach of copyright.</a:t>
            </a:r>
          </a:p>
          <a:p>
            <a:endParaRPr lang="en-US" dirty="0"/>
          </a:p>
          <a:p>
            <a:r>
              <a:rPr lang="en-US" dirty="0"/>
              <a:t>The flautist Greg Ham who felt responsible for  the breach (He inserted into the song  a small piece) took his own life and Colin Hayes the song writer has experienced unspeakable grief.</a:t>
            </a:r>
          </a:p>
          <a:p>
            <a:endParaRPr lang="en-US" dirty="0"/>
          </a:p>
          <a:p>
            <a:endParaRPr lang="en-US" dirty="0"/>
          </a:p>
          <a:p>
            <a:endParaRPr lang="en-US" dirty="0"/>
          </a:p>
          <a:p>
            <a:endParaRPr lang="en-US" dirty="0"/>
          </a:p>
          <a:p>
            <a:endParaRPr lang="en-US" dirty="0"/>
          </a:p>
          <a:p>
            <a:r>
              <a:rPr lang="en-US" dirty="0"/>
              <a:t>However, the work done by Steve Hayes and many others demonstrates that with openness interest and curiosity we can turn incredible pain into purpose……</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12</a:t>
            </a:fld>
            <a:endParaRPr lang="en-AU"/>
          </a:p>
        </p:txBody>
      </p:sp>
    </p:spTree>
    <p:extLst>
      <p:ext uri="{BB962C8B-B14F-4D97-AF65-F5344CB8AC3E}">
        <p14:creationId xmlns:p14="http://schemas.microsoft.com/office/powerpoint/2010/main" val="2952935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then that this experience can provide insight into distress, can reveal meaning in our pain  and that we can find life in the midst of our struggle and suffering.</a:t>
            </a:r>
          </a:p>
          <a:p>
            <a:endParaRPr lang="en-US" dirty="0"/>
          </a:p>
          <a:p>
            <a:endParaRPr lang="en-US" dirty="0"/>
          </a:p>
          <a:p>
            <a:endParaRPr lang="en-US" dirty="0"/>
          </a:p>
          <a:p>
            <a:endParaRPr lang="en-US" dirty="0"/>
          </a:p>
          <a:p>
            <a:r>
              <a:rPr lang="en-US" dirty="0"/>
              <a:t>So by </a:t>
            </a:r>
            <a:r>
              <a:rPr lang="en-US" dirty="0" err="1"/>
              <a:t>normalising</a:t>
            </a:r>
            <a:r>
              <a:rPr lang="en-US" dirty="0"/>
              <a:t> our human experience we provide new means to discover our life values and how to apply them.....</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13</a:t>
            </a:fld>
            <a:endParaRPr lang="en-AU"/>
          </a:p>
        </p:txBody>
      </p:sp>
    </p:spTree>
    <p:extLst>
      <p:ext uri="{BB962C8B-B14F-4D97-AF65-F5344CB8AC3E}">
        <p14:creationId xmlns:p14="http://schemas.microsoft.com/office/powerpoint/2010/main" val="1798051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Please  some time to note these points and reflect on them……</a:t>
            </a:r>
          </a:p>
          <a:p>
            <a:endParaRPr lang="en-US" sz="1050" dirty="0"/>
          </a:p>
          <a:p>
            <a:endParaRPr lang="en-US" dirty="0"/>
          </a:p>
          <a:p>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14</a:t>
            </a:fld>
            <a:endParaRPr lang="en-AU"/>
          </a:p>
        </p:txBody>
      </p:sp>
    </p:spTree>
    <p:extLst>
      <p:ext uri="{BB962C8B-B14F-4D97-AF65-F5344CB8AC3E}">
        <p14:creationId xmlns:p14="http://schemas.microsoft.com/office/powerpoint/2010/main" val="1189308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188777"/>
            <a:ext cx="5852160" cy="3240405"/>
          </a:xfrm>
        </p:spPr>
        <p:txBody>
          <a:bodyPr/>
          <a:lstStyle/>
          <a:p>
            <a:endParaRPr lang="en-US" sz="1200" dirty="0"/>
          </a:p>
          <a:p>
            <a:endParaRPr lang="en-US" sz="1200" dirty="0"/>
          </a:p>
          <a:p>
            <a:r>
              <a:rPr lang="en-US" sz="1200" dirty="0"/>
              <a:t>So now let's take time to breathe.</a:t>
            </a:r>
          </a:p>
          <a:p>
            <a:endParaRPr lang="en-US" sz="1200" dirty="0"/>
          </a:p>
          <a:p>
            <a:r>
              <a:rPr lang="en-US" sz="1200" dirty="0"/>
              <a:t>I invite you to take a relaxed posture and if you want to participate in this exercise just place your sight somewhere neutral or if you wish to gently close your eyes and just take time to breathe into your experience.</a:t>
            </a:r>
          </a:p>
          <a:p>
            <a:endParaRPr lang="en-US" sz="1200" dirty="0"/>
          </a:p>
          <a:p>
            <a:r>
              <a:rPr lang="en-US" sz="1200" dirty="0"/>
              <a:t>Whatever you are experiencing now it's okay to feel how you feel and I also invite you now just to bring your full attention to your breath.</a:t>
            </a:r>
          </a:p>
          <a:p>
            <a:endParaRPr lang="en-US" sz="1200" dirty="0"/>
          </a:p>
          <a:p>
            <a:r>
              <a:rPr lang="en-US" sz="1200" dirty="0"/>
              <a:t>Now just let your breath expand to fill your whole body……   now let your breath expand to fill experience of this room……   now let your breath expand to fill the experience of this convention the hotel and encompass all the people that are attending….. Please continue to expand your experience with your breath encompass this nation….. now expanding again and  you can just gently as if standing on the moon,  you can encompass in your breath the whole of the earth floating in space and</a:t>
            </a:r>
          </a:p>
          <a:p>
            <a:endParaRPr lang="en-US" sz="1200" dirty="0"/>
          </a:p>
          <a:p>
            <a:r>
              <a:rPr lang="en-US" sz="1200" dirty="0"/>
              <a:t>Just allow yourself to take perspective on the miracle of your experience in the context of the beauty and wholeness of the planet hanging in space</a:t>
            </a:r>
          </a:p>
          <a:p>
            <a:endParaRPr lang="en-US" dirty="0"/>
          </a:p>
          <a:p>
            <a:r>
              <a:rPr lang="en-US" dirty="0"/>
              <a:t>Now just open your eyes gently and notice in this picture of the rings of Saturn that tiny bright Point of light is our planet  and consider its wonder and just take time to hold that perspective on the miracle of your experience in the context of that  wonder.</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15</a:t>
            </a:fld>
            <a:endParaRPr lang="en-AU"/>
          </a:p>
        </p:txBody>
      </p:sp>
    </p:spTree>
    <p:extLst>
      <p:ext uri="{BB962C8B-B14F-4D97-AF65-F5344CB8AC3E}">
        <p14:creationId xmlns:p14="http://schemas.microsoft.com/office/powerpoint/2010/main" val="2388637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we use various techniques within ACT to </a:t>
            </a:r>
            <a:r>
              <a:rPr lang="en-US" dirty="0" err="1"/>
              <a:t>normalise</a:t>
            </a:r>
            <a:r>
              <a:rPr lang="en-US" dirty="0"/>
              <a:t> the experience of the person and the uniqueness of their existence</a:t>
            </a:r>
          </a:p>
          <a:p>
            <a:endParaRPr lang="en-US" dirty="0"/>
          </a:p>
          <a:p>
            <a:endParaRPr lang="en-US" dirty="0"/>
          </a:p>
          <a:p>
            <a:endParaRPr lang="en-US" dirty="0"/>
          </a:p>
          <a:p>
            <a:r>
              <a:rPr lang="en-US" dirty="0"/>
              <a:t>We use the clinical application of the Relational Frame Theory  to foster and encourage perspective taking </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16</a:t>
            </a:fld>
            <a:endParaRPr lang="en-AU"/>
          </a:p>
        </p:txBody>
      </p:sp>
    </p:spTree>
    <p:extLst>
      <p:ext uri="{BB962C8B-B14F-4D97-AF65-F5344CB8AC3E}">
        <p14:creationId xmlns:p14="http://schemas.microsoft.com/office/powerpoint/2010/main" val="1388658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in this case study when the person is caught in the midst of the complex grief gently use reminders of I am here now to highlight their experience of being I am there now.</a:t>
            </a:r>
          </a:p>
          <a:p>
            <a:endParaRPr lang="en-US" dirty="0"/>
          </a:p>
          <a:p>
            <a:r>
              <a:rPr lang="en-US" dirty="0"/>
              <a:t>This gently allows them to take perspective on moves towards their grief and  gives them confidence and reassurance that they love their husband  and that this is ok.</a:t>
            </a:r>
          </a:p>
          <a:p>
            <a:endParaRPr lang="en-US" dirty="0"/>
          </a:p>
          <a:p>
            <a:r>
              <a:rPr lang="en-US" dirty="0"/>
              <a:t>And it is ok that it is not working right now……..</a:t>
            </a:r>
          </a:p>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AU" smtClean="0"/>
              <a:t>17</a:t>
            </a:fld>
            <a:endParaRPr lang="en-AU"/>
          </a:p>
        </p:txBody>
      </p:sp>
    </p:spTree>
    <p:extLst>
      <p:ext uri="{BB962C8B-B14F-4D97-AF65-F5344CB8AC3E}">
        <p14:creationId xmlns:p14="http://schemas.microsoft.com/office/powerpoint/2010/main" val="1812828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this is an important piece in terms of Carmen Luciano’ s concept of Coherence and allowing a whole sense of self into the process of becoming more flexible into responding to oneself through self forgiveness.</a:t>
            </a:r>
          </a:p>
          <a:p>
            <a:endParaRPr lang="en-US" dirty="0"/>
          </a:p>
          <a:p>
            <a:r>
              <a:rPr lang="en-US" dirty="0"/>
              <a:t>In Loss there are values of Love and companionship loyalty etc…….</a:t>
            </a:r>
          </a:p>
          <a:p>
            <a:endParaRPr lang="en-US" dirty="0"/>
          </a:p>
          <a:p>
            <a:r>
              <a:rPr lang="en-US" dirty="0"/>
              <a:t>In self criticism over termination and miscarriage there is the value  of being a mother, connection, care and contribution……</a:t>
            </a:r>
          </a:p>
          <a:p>
            <a:endParaRPr lang="en-US" dirty="0"/>
          </a:p>
          <a:p>
            <a:r>
              <a:rPr lang="en-US" dirty="0"/>
              <a:t>In loneliness there is the value of productive and life giving relationship…….</a:t>
            </a:r>
            <a:endParaRPr lang="en-AU" dirty="0"/>
          </a:p>
          <a:p>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18</a:t>
            </a:fld>
            <a:endParaRPr lang="en-AU"/>
          </a:p>
        </p:txBody>
      </p:sp>
    </p:spTree>
    <p:extLst>
      <p:ext uri="{BB962C8B-B14F-4D97-AF65-F5344CB8AC3E}">
        <p14:creationId xmlns:p14="http://schemas.microsoft.com/office/powerpoint/2010/main" val="2340795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for example, </a:t>
            </a:r>
            <a:r>
              <a:rPr lang="en-US" dirty="0"/>
              <a:t>When our client in the case study was going through the time, hardship and regret of a failed experience of fertility treatment, </a:t>
            </a:r>
          </a:p>
          <a:p>
            <a:endParaRPr lang="en-US" dirty="0"/>
          </a:p>
          <a:p>
            <a:r>
              <a:rPr lang="en-US" dirty="0"/>
              <a:t>Much emotional effort/investment was being placed into that experience over many years…..</a:t>
            </a:r>
          </a:p>
          <a:p>
            <a:endParaRPr lang="en-US" dirty="0"/>
          </a:p>
          <a:p>
            <a:r>
              <a:rPr lang="en-US" dirty="0"/>
              <a:t> and then </a:t>
            </a:r>
          </a:p>
          <a:p>
            <a:endParaRPr lang="en-US" dirty="0"/>
          </a:p>
          <a:p>
            <a:r>
              <a:rPr lang="en-US" dirty="0"/>
              <a:t>Cancer struck her husband and he was swept quickly out of her life causing a whole new depth of regret. </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19</a:t>
            </a:fld>
            <a:endParaRPr lang="en-AU"/>
          </a:p>
        </p:txBody>
      </p:sp>
    </p:spTree>
    <p:extLst>
      <p:ext uri="{BB962C8B-B14F-4D97-AF65-F5344CB8AC3E}">
        <p14:creationId xmlns:p14="http://schemas.microsoft.com/office/powerpoint/2010/main" val="266023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work we have carried out in the ACT of self-forgiveness joins the theoretical framework being developed by the community of self-forgiveness researchers with contextual behavioural science. Both have been developing since the </a:t>
            </a:r>
            <a:r>
              <a:rPr lang="en-US" sz="1100" dirty="0" err="1"/>
              <a:t>1990s</a:t>
            </a:r>
            <a:r>
              <a:rPr lang="en-US" sz="1100" dirty="0"/>
              <a:t> in parallel.</a:t>
            </a:r>
          </a:p>
          <a:p>
            <a:endParaRPr lang="en-US" sz="1100" dirty="0"/>
          </a:p>
          <a:p>
            <a:r>
              <a:rPr lang="en-US" sz="1100" dirty="0"/>
              <a:t>We </a:t>
            </a:r>
            <a:r>
              <a:rPr lang="en-US" sz="1100" dirty="0" err="1"/>
              <a:t>conceptualise</a:t>
            </a:r>
            <a:r>
              <a:rPr lang="en-US" sz="1100" dirty="0"/>
              <a:t>  self-forgiveness as an action oriented and restorative sequence of behaviours that occurs in the arena of self-compassion.</a:t>
            </a:r>
          </a:p>
          <a:p>
            <a:endParaRPr lang="en-US" sz="1100" dirty="0"/>
          </a:p>
          <a:p>
            <a:r>
              <a:rPr lang="en-US" sz="1100" dirty="0"/>
              <a:t>Recent literature highlights the need for the development of evidence-based approaches for individual therapy for those who blame themselves unworkably for life setbacks and for intrapersonal transgressions.</a:t>
            </a:r>
          </a:p>
          <a:p>
            <a:endParaRPr lang="en-US" sz="1100" dirty="0"/>
          </a:p>
          <a:p>
            <a:r>
              <a:rPr lang="en-US" sz="1100" dirty="0"/>
              <a:t>Also - the major interventions in self-forgiveness developed to date for group therapeutic approaches  are mostly based on Christian literature.</a:t>
            </a:r>
          </a:p>
          <a:p>
            <a:endParaRPr lang="en-US" sz="1100" dirty="0"/>
          </a:p>
          <a:p>
            <a:r>
              <a:rPr lang="en-US" sz="1100" dirty="0"/>
              <a:t>We believe that a principles-based approach using contextual behavioural science can provide a useful workable and relatively simple approach to implementing the principles of self-forgiveness in trans diagnostic  settings and for  individual and group therapy. </a:t>
            </a:r>
          </a:p>
          <a:p>
            <a:endParaRPr lang="en-US" sz="1100" dirty="0"/>
          </a:p>
          <a:p>
            <a:r>
              <a:rPr lang="en-US" sz="1100" dirty="0"/>
              <a:t>We believe the principles can be usefully applied in both secular and spiritual contexts. </a:t>
            </a:r>
          </a:p>
          <a:p>
            <a:endParaRPr lang="en-US" sz="1100" dirty="0"/>
          </a:p>
          <a:p>
            <a:endParaRPr lang="en-AU" sz="1100" dirty="0"/>
          </a:p>
        </p:txBody>
      </p:sp>
      <p:sp>
        <p:nvSpPr>
          <p:cNvPr id="4" name="Slide Number Placeholder 3"/>
          <p:cNvSpPr>
            <a:spLocks noGrp="1"/>
          </p:cNvSpPr>
          <p:nvPr>
            <p:ph type="sldNum" sz="quarter" idx="10"/>
          </p:nvPr>
        </p:nvSpPr>
        <p:spPr/>
        <p:txBody>
          <a:bodyPr/>
          <a:lstStyle/>
          <a:p>
            <a:fld id="{7FB667E1-E601-4AAF-B95C-B25720D70A60}" type="slidenum">
              <a:rPr lang="en-AU" smtClean="0"/>
              <a:t>2</a:t>
            </a:fld>
            <a:endParaRPr lang="en-AU"/>
          </a:p>
        </p:txBody>
      </p:sp>
    </p:spTree>
    <p:extLst>
      <p:ext uri="{BB962C8B-B14F-4D97-AF65-F5344CB8AC3E}">
        <p14:creationId xmlns:p14="http://schemas.microsoft.com/office/powerpoint/2010/main" val="1573828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using the clinical application of relational framing we would use questions such as </a:t>
            </a:r>
          </a:p>
          <a:p>
            <a:endParaRPr lang="en-US" dirty="0"/>
          </a:p>
          <a:p>
            <a:endParaRPr lang="en-US" dirty="0"/>
          </a:p>
          <a:p>
            <a:r>
              <a:rPr lang="en-US" dirty="0"/>
              <a:t>Perspective taking</a:t>
            </a:r>
          </a:p>
          <a:p>
            <a:endParaRPr lang="en-US" dirty="0"/>
          </a:p>
          <a:p>
            <a:r>
              <a:rPr lang="en-US" dirty="0"/>
              <a:t>if we took the point of view of your husband would he want you to be suffering as badly as this?</a:t>
            </a:r>
          </a:p>
          <a:p>
            <a:endParaRPr lang="en-US" dirty="0"/>
          </a:p>
          <a:p>
            <a:r>
              <a:rPr lang="en-US" dirty="0"/>
              <a:t>Coordination</a:t>
            </a:r>
          </a:p>
          <a:p>
            <a:endParaRPr lang="en-US" dirty="0"/>
          </a:p>
          <a:p>
            <a:r>
              <a:rPr lang="en-US" dirty="0"/>
              <a:t>would you talk to a friend like you talk  yourself?</a:t>
            </a:r>
          </a:p>
          <a:p>
            <a:endParaRPr lang="en-US" dirty="0"/>
          </a:p>
          <a:p>
            <a:r>
              <a:rPr lang="en-US" dirty="0"/>
              <a:t>Hierarchical</a:t>
            </a:r>
          </a:p>
          <a:p>
            <a:endParaRPr lang="en-US" dirty="0"/>
          </a:p>
          <a:p>
            <a:r>
              <a:rPr lang="en-US" dirty="0"/>
              <a:t>Does your current stance regarding friends with children fit with your values about children?</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20</a:t>
            </a:fld>
            <a:endParaRPr lang="en-AU"/>
          </a:p>
        </p:txBody>
      </p:sp>
    </p:spTree>
    <p:extLst>
      <p:ext uri="{BB962C8B-B14F-4D97-AF65-F5344CB8AC3E}">
        <p14:creationId xmlns:p14="http://schemas.microsoft.com/office/powerpoint/2010/main" val="2972461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bringing together the literature on self forgiveness we know that the key to genuine self forgiveness is one that is based on contacting implementing and responding to values.</a:t>
            </a:r>
          </a:p>
          <a:p>
            <a:endParaRPr lang="en-US" dirty="0"/>
          </a:p>
          <a:p>
            <a:r>
              <a:rPr lang="en-US" dirty="0"/>
              <a:t> This is required in both forgiveness in the context of external offence but also is the case for intrapersonal offence an areal that has not been well identified and studied until now.</a:t>
            </a:r>
          </a:p>
          <a:p>
            <a:endParaRPr lang="en-US" dirty="0"/>
          </a:p>
          <a:p>
            <a:r>
              <a:rPr lang="en-US" dirty="0"/>
              <a:t>Contextual behavioural science fills a key gap with regards to intrapersonal transgression and the observations of Robert Zettle build on research into self forgiveness  by Hall, Fincham, Dillon, Holmgren Woodyatt and Wenzel (see references)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Dillon, R. (2001). Self-forgiveness and self-respect. </a:t>
            </a:r>
            <a:r>
              <a:rPr lang="en-AU" sz="1200" i="1" kern="1200" dirty="0">
                <a:solidFill>
                  <a:schemeClr val="tx1"/>
                </a:solidFill>
                <a:effectLst/>
                <a:latin typeface="+mn-lt"/>
                <a:ea typeface="+mn-ea"/>
                <a:cs typeface="+mn-cs"/>
              </a:rPr>
              <a:t>Ethics, 112</a:t>
            </a:r>
            <a:r>
              <a:rPr lang="en-AU" sz="1200" kern="1200" dirty="0">
                <a:solidFill>
                  <a:schemeClr val="tx1"/>
                </a:solidFill>
                <a:effectLst/>
                <a:latin typeface="+mn-lt"/>
                <a:ea typeface="+mn-ea"/>
                <a:cs typeface="+mn-cs"/>
              </a:rPr>
              <a:t>(1), 53-83.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Hall, J., &amp; Fincham, F. (2005). Self-forgiveness: The stepchild of forgiveness research. </a:t>
            </a:r>
            <a:r>
              <a:rPr lang="en-AU" sz="1200" i="1" kern="1200" dirty="0">
                <a:solidFill>
                  <a:schemeClr val="tx1"/>
                </a:solidFill>
                <a:effectLst/>
                <a:latin typeface="+mn-lt"/>
                <a:ea typeface="+mn-ea"/>
                <a:cs typeface="+mn-cs"/>
              </a:rPr>
              <a:t>Journal of Social and Clinical Psychology, 24</a:t>
            </a:r>
            <a:r>
              <a:rPr lang="en-AU" sz="1200" kern="1200" dirty="0">
                <a:solidFill>
                  <a:schemeClr val="tx1"/>
                </a:solidFill>
                <a:effectLst/>
                <a:latin typeface="+mn-lt"/>
                <a:ea typeface="+mn-ea"/>
                <a:cs typeface="+mn-cs"/>
              </a:rPr>
              <a:t>(5), 621-637.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Holmgren, M. (1998). Self-forgiveness and responsible moral agency. </a:t>
            </a:r>
            <a:r>
              <a:rPr lang="en-AU" sz="1200" i="1" kern="1200" dirty="0">
                <a:solidFill>
                  <a:schemeClr val="tx1"/>
                </a:solidFill>
                <a:effectLst/>
                <a:latin typeface="+mn-lt"/>
                <a:ea typeface="+mn-ea"/>
                <a:cs typeface="+mn-cs"/>
              </a:rPr>
              <a:t>The Journal of Value Inquiry, 32</a:t>
            </a:r>
            <a:r>
              <a:rPr lang="en-AU" sz="1200" kern="1200" dirty="0">
                <a:solidFill>
                  <a:schemeClr val="tx1"/>
                </a:solidFill>
                <a:effectLst/>
                <a:latin typeface="+mn-lt"/>
                <a:ea typeface="+mn-ea"/>
                <a:cs typeface="+mn-cs"/>
              </a:rPr>
              <a:t>(1), 75-91.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Woodyatt, L., &amp; Wenzel, M. (2014). A needs-based perspective on self-forgiveness: Addressing threat to moral identity as a means of encouraging interpersonal and intrapersonal restoration. </a:t>
            </a:r>
            <a:r>
              <a:rPr lang="en-AU" sz="1200" i="1" kern="1200" dirty="0">
                <a:solidFill>
                  <a:schemeClr val="tx1"/>
                </a:solidFill>
                <a:effectLst/>
                <a:latin typeface="+mn-lt"/>
                <a:ea typeface="+mn-ea"/>
                <a:cs typeface="+mn-cs"/>
              </a:rPr>
              <a:t>Journal of Experimental Social Psychology, 50</a:t>
            </a:r>
            <a:r>
              <a:rPr lang="en-AU" sz="1200" kern="1200" dirty="0">
                <a:solidFill>
                  <a:schemeClr val="tx1"/>
                </a:solidFill>
                <a:effectLst/>
                <a:latin typeface="+mn-lt"/>
                <a:ea typeface="+mn-ea"/>
                <a:cs typeface="+mn-cs"/>
              </a:rPr>
              <a:t>(1), 125-135. </a:t>
            </a:r>
            <a:r>
              <a:rPr lang="en-AU" sz="1200" kern="1200" dirty="0" err="1">
                <a:solidFill>
                  <a:schemeClr val="tx1"/>
                </a:solidFill>
                <a:effectLst/>
                <a:latin typeface="+mn-lt"/>
                <a:ea typeface="+mn-ea"/>
                <a:cs typeface="+mn-cs"/>
              </a:rPr>
              <a:t>doi:10.1016</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j.jesp.2013.09.012</a:t>
            </a:r>
            <a:endParaRPr lang="en-AU"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Zettle, R., Barner, S., &amp; Gird, S. (2009). ACT with depression: The role of forgiving. In J. T. Blackledge, J. Ciarrochi, &amp; F. Deane (Eds.), </a:t>
            </a:r>
            <a:r>
              <a:rPr lang="en-AU" sz="1200" i="1" kern="1200" dirty="0">
                <a:solidFill>
                  <a:schemeClr val="tx1"/>
                </a:solidFill>
                <a:effectLst/>
                <a:latin typeface="+mn-lt"/>
                <a:ea typeface="+mn-ea"/>
                <a:cs typeface="+mn-cs"/>
              </a:rPr>
              <a:t>Acceptance and Commitment Therapy: Current directions</a:t>
            </a:r>
            <a:r>
              <a:rPr lang="en-AU" sz="1200" kern="1200" dirty="0">
                <a:solidFill>
                  <a:schemeClr val="tx1"/>
                </a:solidFill>
                <a:effectLst/>
                <a:latin typeface="+mn-lt"/>
                <a:ea typeface="+mn-ea"/>
                <a:cs typeface="+mn-cs"/>
              </a:rPr>
              <a:t> (pp. 151- 173). Bowen Hills QLD: : Australian Academic Press.</a:t>
            </a:r>
          </a:p>
          <a:p>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21</a:t>
            </a:fld>
            <a:endParaRPr lang="en-AU"/>
          </a:p>
        </p:txBody>
      </p:sp>
    </p:spTree>
    <p:extLst>
      <p:ext uri="{BB962C8B-B14F-4D97-AF65-F5344CB8AC3E}">
        <p14:creationId xmlns:p14="http://schemas.microsoft.com/office/powerpoint/2010/main" val="483307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work we find in ACT and clinically focused RFT provides the evidence-based pathway that recent researchers have been seeking</a:t>
            </a:r>
          </a:p>
          <a:p>
            <a:endParaRPr lang="en-US" dirty="0"/>
          </a:p>
          <a:p>
            <a:r>
              <a:rPr lang="en-US" dirty="0"/>
              <a:t>ACT/RFT provides established therapeutic pathway to the application of values and their implementation to provide a workable response to distress. </a:t>
            </a:r>
          </a:p>
          <a:p>
            <a:endParaRPr lang="en-US" dirty="0"/>
          </a:p>
          <a:p>
            <a:r>
              <a:rPr lang="en-US" dirty="0"/>
              <a:t>The mindful application of values in response to suffering and struggle without pathologizing normal human responses,  provides a trans diagnostic approach to a wide variety of human experience where people struggle to forgive themselves </a:t>
            </a:r>
          </a:p>
          <a:p>
            <a:endParaRPr lang="en-US" dirty="0"/>
          </a:p>
          <a:p>
            <a:r>
              <a:rPr lang="en-US" dirty="0"/>
              <a:t>Loss and grief, overwhelming and poorly understood anxiety, unexplained depression  - e.g. graduate students,  not good enough stories and imposter syndrome (</a:t>
            </a:r>
            <a:r>
              <a:rPr lang="en-US" dirty="0">
                <a:hlinkClick r:id="rId3"/>
              </a:rPr>
              <a:t>https://</a:t>
            </a:r>
            <a:r>
              <a:rPr lang="en-US" dirty="0" err="1">
                <a:hlinkClick r:id="rId3"/>
              </a:rPr>
              <a:t>www.youtube.com</a:t>
            </a:r>
            <a:r>
              <a:rPr lang="en-US" dirty="0">
                <a:hlinkClick r:id="rId3"/>
              </a:rPr>
              <a:t>/</a:t>
            </a:r>
            <a:r>
              <a:rPr lang="en-US" dirty="0" err="1">
                <a:hlinkClick r:id="rId3"/>
              </a:rPr>
              <a:t>watch?v</a:t>
            </a:r>
            <a:r>
              <a:rPr lang="en-US" dirty="0">
                <a:hlinkClick r:id="rId3"/>
              </a:rPr>
              <a:t>=</a:t>
            </a:r>
            <a:r>
              <a:rPr lang="en-US" dirty="0" err="1">
                <a:hlinkClick r:id="rId3"/>
              </a:rPr>
              <a:t>XHGBeg6AnMo</a:t>
            </a:r>
            <a:r>
              <a:rPr lang="en-US" dirty="0"/>
              <a:t> )</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22</a:t>
            </a:fld>
            <a:endParaRPr lang="en-AU"/>
          </a:p>
        </p:txBody>
      </p:sp>
    </p:spTree>
    <p:extLst>
      <p:ext uri="{BB962C8B-B14F-4D97-AF65-F5344CB8AC3E}">
        <p14:creationId xmlns:p14="http://schemas.microsoft.com/office/powerpoint/2010/main" val="3616955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examine people's distress will often see that within the thing that they are trying to move away from , it  may contain indicators of their values.</a:t>
            </a:r>
          </a:p>
          <a:p>
            <a:endParaRPr lang="en-US" dirty="0"/>
          </a:p>
          <a:p>
            <a:r>
              <a:rPr lang="en-US" dirty="0"/>
              <a:t>For example</a:t>
            </a:r>
          </a:p>
          <a:p>
            <a:endParaRPr lang="en-US" dirty="0"/>
          </a:p>
          <a:p>
            <a:r>
              <a:rPr lang="en-US" dirty="0"/>
              <a:t> loss and grief may indicate love and life purpose,</a:t>
            </a:r>
          </a:p>
          <a:p>
            <a:endParaRPr lang="en-US" dirty="0"/>
          </a:p>
          <a:p>
            <a:r>
              <a:rPr lang="en-US" i="1" dirty="0"/>
              <a:t>I hate the way people look at me and are talking about me  </a:t>
            </a:r>
            <a:r>
              <a:rPr lang="en-US" dirty="0"/>
              <a:t>may indicate needs for respect and relationship in community</a:t>
            </a:r>
          </a:p>
          <a:p>
            <a:endParaRPr lang="en-US" dirty="0"/>
          </a:p>
          <a:p>
            <a:r>
              <a:rPr lang="en-US" dirty="0"/>
              <a:t>Also when moving toward their values un expected things may get in the way…</a:t>
            </a:r>
          </a:p>
          <a:p>
            <a:endParaRPr lang="en-US" dirty="0"/>
          </a:p>
          <a:p>
            <a:r>
              <a:rPr lang="en-US" dirty="0"/>
              <a:t>Health</a:t>
            </a:r>
          </a:p>
          <a:p>
            <a:endParaRPr lang="en-US" i="1" dirty="0"/>
          </a:p>
          <a:p>
            <a:r>
              <a:rPr lang="en-US" i="1" dirty="0"/>
              <a:t>You mean when I want to be healthy  I actually have to eat better and exercise…… consistently???????</a:t>
            </a:r>
          </a:p>
          <a:p>
            <a:endParaRPr lang="en-US" dirty="0"/>
          </a:p>
          <a:p>
            <a:endParaRPr lang="en-US" dirty="0"/>
          </a:p>
          <a:p>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23</a:t>
            </a:fld>
            <a:endParaRPr lang="en-AU"/>
          </a:p>
        </p:txBody>
      </p:sp>
    </p:spTree>
    <p:extLst>
      <p:ext uri="{BB962C8B-B14F-4D97-AF65-F5344CB8AC3E}">
        <p14:creationId xmlns:p14="http://schemas.microsoft.com/office/powerpoint/2010/main" val="1731951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in a case study, self protection from further hurt and loss,  is in conflict with a love of children and need for relationship in family and community.</a:t>
            </a:r>
          </a:p>
          <a:p>
            <a:endParaRPr lang="en-US" dirty="0"/>
          </a:p>
          <a:p>
            <a:r>
              <a:rPr lang="en-US" dirty="0"/>
              <a:t>These example  provide indicators for how to use ACT and RFT for openness presence acceptance and lightness to be brought to bear on this experience and to provide psychologically flexible responses.</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24</a:t>
            </a:fld>
            <a:endParaRPr lang="en-AU"/>
          </a:p>
        </p:txBody>
      </p:sp>
    </p:spTree>
    <p:extLst>
      <p:ext uri="{BB962C8B-B14F-4D97-AF65-F5344CB8AC3E}">
        <p14:creationId xmlns:p14="http://schemas.microsoft.com/office/powerpoint/2010/main" val="1248887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25</a:t>
            </a:fld>
            <a:endParaRPr lang="en-AU"/>
          </a:p>
        </p:txBody>
      </p:sp>
    </p:spTree>
    <p:extLst>
      <p:ext uri="{BB962C8B-B14F-4D97-AF65-F5344CB8AC3E}">
        <p14:creationId xmlns:p14="http://schemas.microsoft.com/office/powerpoint/2010/main" val="4264675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a:p>
        </p:txBody>
      </p:sp>
      <p:sp>
        <p:nvSpPr>
          <p:cNvPr id="1290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F042E6B-484A-41D8-8DE9-49FB07A203C2}" type="slidenum">
              <a:rPr kumimoji="0" lang="en-AU" altLang="en-US" sz="1200" b="0" i="0" u="none" strike="noStrike" kern="1200" cap="none" spc="0" normalizeH="0" baseline="0" noProof="0">
                <a:ln>
                  <a:noFill/>
                </a:ln>
                <a:solidFill>
                  <a:srgbClr val="634823"/>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altLang="en-US" sz="1200" b="0" i="0" u="none" strike="noStrike" kern="1200" cap="none" spc="0" normalizeH="0" baseline="0" noProof="0" dirty="0">
              <a:ln>
                <a:noFill/>
              </a:ln>
              <a:solidFill>
                <a:srgbClr val="634823"/>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20916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present moment focus</a:t>
            </a:r>
          </a:p>
          <a:p>
            <a:r>
              <a:rPr lang="en-US" dirty="0"/>
              <a:t> was used to identify sorts feelings and bodily sensations experience when consumed by grief and in that moment to use the breath as a means by which to focus on the shift of attention from that experience that is seemingly overwhelming.</a:t>
            </a:r>
          </a:p>
          <a:p>
            <a:endParaRPr lang="en-US" dirty="0"/>
          </a:p>
          <a:p>
            <a:r>
              <a:rPr lang="en-US" dirty="0"/>
              <a:t>A values-based exercise</a:t>
            </a:r>
          </a:p>
          <a:p>
            <a:r>
              <a:rPr lang="en-US" dirty="0"/>
              <a:t> for our client was to refocus on healthy eating and exercise</a:t>
            </a:r>
          </a:p>
          <a:p>
            <a:endParaRPr lang="en-US" dirty="0"/>
          </a:p>
          <a:p>
            <a:r>
              <a:rPr lang="en-US" dirty="0"/>
              <a:t>A defusion strategy </a:t>
            </a:r>
          </a:p>
          <a:p>
            <a:r>
              <a:rPr lang="en-US" dirty="0"/>
              <a:t>was to notice and name various self talk stories about relationship.</a:t>
            </a:r>
          </a:p>
          <a:p>
            <a:endParaRPr lang="en-US" dirty="0"/>
          </a:p>
          <a:p>
            <a:r>
              <a:rPr lang="en-US" dirty="0"/>
              <a:t>An observant self strategy</a:t>
            </a:r>
          </a:p>
          <a:p>
            <a:r>
              <a:rPr lang="en-US" dirty="0"/>
              <a:t> was to notice the frequency of harsh judgement and criticism and to name its and transform it.</a:t>
            </a:r>
          </a:p>
          <a:p>
            <a:endParaRPr lang="en-US" dirty="0"/>
          </a:p>
          <a:p>
            <a:r>
              <a:rPr lang="en-US" dirty="0"/>
              <a:t>A willingness strategy </a:t>
            </a:r>
          </a:p>
          <a:p>
            <a:r>
              <a:rPr lang="en-US" dirty="0"/>
              <a:t>was to make room for uncontrolled crying in session for over 10 minutes allowing space for discomfort and distress</a:t>
            </a:r>
          </a:p>
          <a:p>
            <a:endParaRPr lang="en-US" dirty="0"/>
          </a:p>
          <a:p>
            <a:r>
              <a:rPr lang="en-US" dirty="0"/>
              <a:t>A committed action</a:t>
            </a:r>
          </a:p>
          <a:p>
            <a:r>
              <a:rPr lang="en-US" dirty="0"/>
              <a:t> was to contact a friend with children and catch up with them and discuss her journey so far</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27</a:t>
            </a:fld>
            <a:endParaRPr lang="en-AU"/>
          </a:p>
        </p:txBody>
      </p:sp>
    </p:spTree>
    <p:extLst>
      <p:ext uri="{BB962C8B-B14F-4D97-AF65-F5344CB8AC3E}">
        <p14:creationId xmlns:p14="http://schemas.microsoft.com/office/powerpoint/2010/main" val="373906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of the act matrix allows everything into the room with openness interest and curiosity and makes room for a free and open examination of how things are working when tough stuff shows up.</a:t>
            </a:r>
          </a:p>
          <a:p>
            <a:endParaRPr lang="en-US" dirty="0"/>
          </a:p>
          <a:p>
            <a:r>
              <a:rPr lang="en-US" dirty="0"/>
              <a:t>The open and compassionate  application of the matrix allows everything to be flexibly dealt with.</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28</a:t>
            </a:fld>
            <a:endParaRPr lang="en-AU"/>
          </a:p>
        </p:txBody>
      </p:sp>
    </p:spTree>
    <p:extLst>
      <p:ext uri="{BB962C8B-B14F-4D97-AF65-F5344CB8AC3E}">
        <p14:creationId xmlns:p14="http://schemas.microsoft.com/office/powerpoint/2010/main" val="2401763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41825"/>
            <a:ext cx="5852160" cy="3240405"/>
          </a:xfrm>
        </p:spPr>
        <p:txBody>
          <a:bodyPr/>
          <a:lstStyle/>
          <a:p>
            <a:r>
              <a:rPr lang="en-US" dirty="0"/>
              <a:t>In the case study one simple area of who or what was important was the area of relationship with children.</a:t>
            </a:r>
          </a:p>
          <a:p>
            <a:endParaRPr lang="en-US" dirty="0"/>
          </a:p>
          <a:p>
            <a:r>
              <a:rPr lang="en-US" dirty="0"/>
              <a:t>Internal Values</a:t>
            </a:r>
          </a:p>
          <a:p>
            <a:pPr marL="171450" indent="-171450">
              <a:buFont typeface="Arial" panose="020B0604020202020204" pitchFamily="34" charset="0"/>
              <a:buChar char="•"/>
            </a:pPr>
            <a:r>
              <a:rPr lang="en-US" dirty="0"/>
              <a:t>It was important to the ME of our client - she loved children</a:t>
            </a:r>
          </a:p>
          <a:p>
            <a:pPr marL="171450" indent="-171450">
              <a:buFont typeface="Arial" panose="020B0604020202020204" pitchFamily="34" charset="0"/>
              <a:buChar char="•"/>
            </a:pPr>
            <a:r>
              <a:rPr lang="en-US" dirty="0"/>
              <a:t>It was important in the context of family and community</a:t>
            </a:r>
          </a:p>
          <a:p>
            <a:pPr marL="171450" indent="-171450">
              <a:buFont typeface="Arial" panose="020B0604020202020204" pitchFamily="34" charset="0"/>
              <a:buChar char="•"/>
            </a:pPr>
            <a:r>
              <a:rPr lang="en-US" dirty="0"/>
              <a:t>It was a value that involved self acceptance, self compassion and self forgiveness</a:t>
            </a:r>
          </a:p>
          <a:p>
            <a:pPr marL="171450" indent="-171450">
              <a:buFont typeface="Arial" panose="020B0604020202020204" pitchFamily="34" charset="0"/>
              <a:buChar char="•"/>
            </a:pPr>
            <a:endParaRPr lang="en-US" dirty="0"/>
          </a:p>
          <a:p>
            <a:r>
              <a:rPr lang="en-US" dirty="0"/>
              <a:t>Values external moves toward</a:t>
            </a:r>
          </a:p>
          <a:p>
            <a:pPr marL="171450" indent="-171450">
              <a:buFont typeface="Arial" panose="020B0604020202020204" pitchFamily="34" charset="0"/>
              <a:buChar char="•"/>
            </a:pPr>
            <a:r>
              <a:rPr lang="en-US" dirty="0"/>
              <a:t>Her move towards was to get in contact with a friend who had a child of a significant age that is the equivalent age to a child that she had lost due to miscarriage.</a:t>
            </a:r>
          </a:p>
          <a:p>
            <a:endParaRPr lang="en-US" dirty="0"/>
          </a:p>
          <a:p>
            <a:r>
              <a:rPr lang="en-US" dirty="0"/>
              <a:t>When noticing inner obstacles </a:t>
            </a:r>
          </a:p>
          <a:p>
            <a:pPr marL="171450" indent="-171450">
              <a:buFont typeface="Arial" panose="020B0604020202020204" pitchFamily="34" charset="0"/>
              <a:buChar char="•"/>
            </a:pPr>
            <a:r>
              <a:rPr lang="en-US" dirty="0"/>
              <a:t>she was concerned about being judged about being shamed publicly and it reminded her of her failure to have a child with her husband.</a:t>
            </a:r>
          </a:p>
          <a:p>
            <a:endParaRPr lang="en-US" dirty="0"/>
          </a:p>
          <a:p>
            <a:r>
              <a:rPr lang="en-US" dirty="0"/>
              <a:t>When making external moves away</a:t>
            </a:r>
          </a:p>
          <a:p>
            <a:pPr marL="171450" indent="-171450">
              <a:buFont typeface="Arial" panose="020B0604020202020204" pitchFamily="34" charset="0"/>
              <a:buChar char="•"/>
            </a:pPr>
            <a:r>
              <a:rPr lang="en-US" dirty="0"/>
              <a:t>  she noticed that she ate compulsively  and  </a:t>
            </a:r>
          </a:p>
          <a:p>
            <a:pPr marL="171450" indent="-171450">
              <a:buFont typeface="Arial" panose="020B0604020202020204" pitchFamily="34" charset="0"/>
              <a:buChar char="•"/>
            </a:pPr>
            <a:r>
              <a:rPr lang="en-US" dirty="0"/>
              <a:t>She put off travelling to the location of the family despite having important business there and that she then felt physically exhausted and did not engage in other activities such as exercise walking</a:t>
            </a:r>
            <a:endParaRPr lang="en-AU" dirty="0"/>
          </a:p>
        </p:txBody>
      </p:sp>
      <p:sp>
        <p:nvSpPr>
          <p:cNvPr id="4" name="Slide Number Placeholder 3"/>
          <p:cNvSpPr>
            <a:spLocks noGrp="1"/>
          </p:cNvSpPr>
          <p:nvPr>
            <p:ph type="sldNum" sz="quarter" idx="10"/>
          </p:nvPr>
        </p:nvSpPr>
        <p:spPr/>
        <p:txBody>
          <a:bodyPr/>
          <a:lstStyle/>
          <a:p>
            <a:r>
              <a:rPr lang="en-AU" dirty="0"/>
              <a:t>h</a:t>
            </a:r>
            <a:fld id="{7FB667E1-E601-4AAF-B95C-B25720D70A60}" type="slidenum">
              <a:rPr lang="en-AU" smtClean="0"/>
              <a:t>29</a:t>
            </a:fld>
            <a:endParaRPr lang="en-AU" dirty="0"/>
          </a:p>
        </p:txBody>
      </p:sp>
    </p:spTree>
    <p:extLst>
      <p:ext uri="{BB962C8B-B14F-4D97-AF65-F5344CB8AC3E}">
        <p14:creationId xmlns:p14="http://schemas.microsoft.com/office/powerpoint/2010/main" val="1273585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what we present is a point of view,   one of many found in secular and spiritual approaches.</a:t>
            </a:r>
          </a:p>
          <a:p>
            <a:endParaRPr lang="en-US" dirty="0"/>
          </a:p>
          <a:p>
            <a:r>
              <a:rPr lang="en-US" dirty="0"/>
              <a:t>Both ancient and more recent philosophical approaches </a:t>
            </a:r>
            <a:r>
              <a:rPr lang="en-US" dirty="0" err="1"/>
              <a:t>emphasise</a:t>
            </a:r>
            <a:r>
              <a:rPr lang="en-US" dirty="0"/>
              <a:t> the importance of making peace with oneself.</a:t>
            </a:r>
          </a:p>
          <a:p>
            <a:endParaRPr lang="en-US" dirty="0"/>
          </a:p>
          <a:p>
            <a:r>
              <a:rPr lang="en-US" dirty="0"/>
              <a:t>The information presented is based on a review of research in self- forgiveness, ACT and RFT,  a series of in-depth case studies as well as a comparative study of a general intakes of clients seeking assistance in the context of the experience of anxiety and depression, and the presentation of this material to populations of allied health professionals</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3</a:t>
            </a:fld>
            <a:endParaRPr lang="en-AU"/>
          </a:p>
        </p:txBody>
      </p:sp>
    </p:spTree>
    <p:extLst>
      <p:ext uri="{BB962C8B-B14F-4D97-AF65-F5344CB8AC3E}">
        <p14:creationId xmlns:p14="http://schemas.microsoft.com/office/powerpoint/2010/main" val="3524765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Frequently, taking the stance of the child and their needs provides a open and flexible response to this need to grant self forgiveness.</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30</a:t>
            </a:fld>
            <a:endParaRPr lang="en-AU"/>
          </a:p>
        </p:txBody>
      </p:sp>
    </p:spTree>
    <p:extLst>
      <p:ext uri="{BB962C8B-B14F-4D97-AF65-F5344CB8AC3E}">
        <p14:creationId xmlns:p14="http://schemas.microsoft.com/office/powerpoint/2010/main" val="4191115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need for self-forgiveness is universal and probably as old as human consciousness</a:t>
            </a:r>
          </a:p>
          <a:p>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31</a:t>
            </a:fld>
            <a:endParaRPr lang="en-AU"/>
          </a:p>
        </p:txBody>
      </p:sp>
    </p:spTree>
    <p:extLst>
      <p:ext uri="{BB962C8B-B14F-4D97-AF65-F5344CB8AC3E}">
        <p14:creationId xmlns:p14="http://schemas.microsoft.com/office/powerpoint/2010/main" val="2947020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Self-forgiveness</a:t>
            </a:r>
            <a:r>
              <a:rPr lang="en-US" dirty="0"/>
              <a:t>Is central to the effort of change in creativity, because in order to make change in order to live an experience</a:t>
            </a:r>
          </a:p>
          <a:p>
            <a:endParaRPr lang="en-US" dirty="0"/>
          </a:p>
          <a:p>
            <a:r>
              <a:rPr lang="en-US" dirty="0"/>
              <a:t>we must be able to get it wrong and to recover.</a:t>
            </a:r>
          </a:p>
          <a:p>
            <a:endParaRPr lang="en-US" dirty="0"/>
          </a:p>
          <a:p>
            <a:r>
              <a:rPr lang="en-US" dirty="0"/>
              <a:t>We must make mistakes and sometimes make fools of ourselves…..</a:t>
            </a:r>
          </a:p>
          <a:p>
            <a:endParaRPr lang="en-US" dirty="0"/>
          </a:p>
          <a:p>
            <a:r>
              <a:rPr lang="en-US" dirty="0"/>
              <a:t> to live out that life of meaning and purpose</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32</a:t>
            </a:fld>
            <a:endParaRPr lang="en-AU"/>
          </a:p>
        </p:txBody>
      </p:sp>
    </p:spTree>
    <p:extLst>
      <p:ext uri="{BB962C8B-B14F-4D97-AF65-F5344CB8AC3E}">
        <p14:creationId xmlns:p14="http://schemas.microsoft.com/office/powerpoint/2010/main" val="2083833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embrace a life with child like wonder and to be prepared to get messy and dirty  we need to get things wrong……</a:t>
            </a:r>
          </a:p>
          <a:p>
            <a:endParaRPr lang="en-US" dirty="0"/>
          </a:p>
          <a:p>
            <a:endParaRPr lang="en-US" dirty="0"/>
          </a:p>
          <a:p>
            <a:r>
              <a:rPr lang="en-US" dirty="0"/>
              <a:t>And just like the values of self acceptance and self compassion, </a:t>
            </a:r>
          </a:p>
          <a:p>
            <a:endParaRPr lang="en-US" dirty="0"/>
          </a:p>
          <a:p>
            <a:endParaRPr lang="en-US" dirty="0"/>
          </a:p>
          <a:p>
            <a:r>
              <a:rPr lang="en-US" dirty="0"/>
              <a:t>Self-forgiveness needs to be constantly revisited and renewed as our circumstances change we find that we have made mistakes and we find reasons for regret.</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33</a:t>
            </a:fld>
            <a:endParaRPr lang="en-AU"/>
          </a:p>
        </p:txBody>
      </p:sp>
    </p:spTree>
    <p:extLst>
      <p:ext uri="{BB962C8B-B14F-4D97-AF65-F5344CB8AC3E}">
        <p14:creationId xmlns:p14="http://schemas.microsoft.com/office/powerpoint/2010/main" val="1279217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34</a:t>
            </a:fld>
            <a:endParaRPr lang="en-AU"/>
          </a:p>
        </p:txBody>
      </p:sp>
    </p:spTree>
    <p:extLst>
      <p:ext uri="{BB962C8B-B14F-4D97-AF65-F5344CB8AC3E}">
        <p14:creationId xmlns:p14="http://schemas.microsoft.com/office/powerpoint/2010/main" val="1674839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35</a:t>
            </a:fld>
            <a:endParaRPr lang="en-AU"/>
          </a:p>
        </p:txBody>
      </p:sp>
    </p:spTree>
    <p:extLst>
      <p:ext uri="{BB962C8B-B14F-4D97-AF65-F5344CB8AC3E}">
        <p14:creationId xmlns:p14="http://schemas.microsoft.com/office/powerpoint/2010/main" val="3365771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36</a:t>
            </a:fld>
            <a:endParaRPr lang="en-AU"/>
          </a:p>
        </p:txBody>
      </p:sp>
    </p:spTree>
    <p:extLst>
      <p:ext uri="{BB962C8B-B14F-4D97-AF65-F5344CB8AC3E}">
        <p14:creationId xmlns:p14="http://schemas.microsoft.com/office/powerpoint/2010/main" val="4070852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37</a:t>
            </a:fld>
            <a:endParaRPr lang="en-AU"/>
          </a:p>
        </p:txBody>
      </p:sp>
    </p:spTree>
    <p:extLst>
      <p:ext uri="{BB962C8B-B14F-4D97-AF65-F5344CB8AC3E}">
        <p14:creationId xmlns:p14="http://schemas.microsoft.com/office/powerpoint/2010/main" val="36103757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38</a:t>
            </a:fld>
            <a:endParaRPr lang="en-AU"/>
          </a:p>
        </p:txBody>
      </p:sp>
    </p:spTree>
    <p:extLst>
      <p:ext uri="{BB962C8B-B14F-4D97-AF65-F5344CB8AC3E}">
        <p14:creationId xmlns:p14="http://schemas.microsoft.com/office/powerpoint/2010/main" val="2634691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seen reported in both the UK and Australia Prince Harry has only recently acknowledged the depth of this distress regarding his experience of the loss of his mother. </a:t>
            </a:r>
          </a:p>
          <a:p>
            <a:endParaRPr lang="en-US" dirty="0"/>
          </a:p>
          <a:p>
            <a:r>
              <a:rPr lang="en-US" dirty="0"/>
              <a:t>He had </a:t>
            </a:r>
            <a:r>
              <a:rPr lang="en-US" dirty="0" err="1"/>
              <a:t>realised</a:t>
            </a:r>
            <a:r>
              <a:rPr lang="en-US" dirty="0"/>
              <a:t> that his own experience of denial had been a reflection of the ongoing normality in which the palace that operated as usual in the presence of his mother's death  </a:t>
            </a:r>
          </a:p>
          <a:p>
            <a:endParaRPr lang="en-US" dirty="0"/>
          </a:p>
          <a:p>
            <a:r>
              <a:rPr lang="en-US" dirty="0"/>
              <a:t>he and his brother had to ask </a:t>
            </a:r>
            <a:r>
              <a:rPr lang="en-US" i="1" dirty="0"/>
              <a:t>was mummy really dead</a:t>
            </a:r>
            <a:r>
              <a:rPr lang="en-US" dirty="0"/>
              <a:t>? </a:t>
            </a:r>
          </a:p>
          <a:p>
            <a:endParaRPr lang="en-US" dirty="0"/>
          </a:p>
          <a:p>
            <a:r>
              <a:rPr lang="en-US" dirty="0"/>
              <a:t>Having experienced this erasure of his mother's passing he subsequently did this to some extent his own life.</a:t>
            </a:r>
          </a:p>
          <a:p>
            <a:endParaRPr lang="en-US" dirty="0"/>
          </a:p>
          <a:p>
            <a:r>
              <a:rPr lang="en-US" dirty="0"/>
              <a:t>It is only recently with new insight that he has acknowledged his own need for restoration and renewal and psychological support </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39</a:t>
            </a:fld>
            <a:endParaRPr lang="en-AU"/>
          </a:p>
        </p:txBody>
      </p:sp>
    </p:spTree>
    <p:extLst>
      <p:ext uri="{BB962C8B-B14F-4D97-AF65-F5344CB8AC3E}">
        <p14:creationId xmlns:p14="http://schemas.microsoft.com/office/powerpoint/2010/main" val="329388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principles-based approach may usefully be referred to and applied at any stage of therapy including follow-up and relapse prevention.</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4</a:t>
            </a:fld>
            <a:endParaRPr lang="en-AU"/>
          </a:p>
        </p:txBody>
      </p:sp>
    </p:spTree>
    <p:extLst>
      <p:ext uri="{BB962C8B-B14F-4D97-AF65-F5344CB8AC3E}">
        <p14:creationId xmlns:p14="http://schemas.microsoft.com/office/powerpoint/2010/main" val="2391491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when life goes well….</a:t>
            </a:r>
          </a:p>
          <a:p>
            <a:endParaRPr lang="en-US" dirty="0"/>
          </a:p>
          <a:p>
            <a:endParaRPr lang="en-US" dirty="0"/>
          </a:p>
          <a:p>
            <a:r>
              <a:rPr lang="en-US" dirty="0"/>
              <a:t>As Darrin Cairns observes in the successful treatment of Autism Spectrum Disorder, new insight brings new consciousness and consequently distress and needs to respond to life’s setbacks </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40</a:t>
            </a:fld>
            <a:endParaRPr lang="en-AU"/>
          </a:p>
        </p:txBody>
      </p:sp>
    </p:spTree>
    <p:extLst>
      <p:ext uri="{BB962C8B-B14F-4D97-AF65-F5344CB8AC3E}">
        <p14:creationId xmlns:p14="http://schemas.microsoft.com/office/powerpoint/2010/main" val="3060996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Territory brings new challenges and new necessities to get things wrong…..</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41</a:t>
            </a:fld>
            <a:endParaRPr lang="en-AU"/>
          </a:p>
        </p:txBody>
      </p:sp>
    </p:spTree>
    <p:extLst>
      <p:ext uri="{BB962C8B-B14F-4D97-AF65-F5344CB8AC3E}">
        <p14:creationId xmlns:p14="http://schemas.microsoft.com/office/powerpoint/2010/main" val="886670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42</a:t>
            </a:fld>
            <a:endParaRPr lang="en-AU"/>
          </a:p>
        </p:txBody>
      </p:sp>
    </p:spTree>
    <p:extLst>
      <p:ext uri="{BB962C8B-B14F-4D97-AF65-F5344CB8AC3E}">
        <p14:creationId xmlns:p14="http://schemas.microsoft.com/office/powerpoint/2010/main" val="3488302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scene a person has put aside their performance time for the London marathon to help a heat struck fellow runner to complete his distance……</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43</a:t>
            </a:fld>
            <a:endParaRPr lang="en-AU"/>
          </a:p>
        </p:txBody>
      </p:sp>
    </p:spTree>
    <p:extLst>
      <p:ext uri="{BB962C8B-B14F-4D97-AF65-F5344CB8AC3E}">
        <p14:creationId xmlns:p14="http://schemas.microsoft.com/office/powerpoint/2010/main" val="41529180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dirty="0" err="1"/>
              <a:t>actmindfully.com.au</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44</a:t>
            </a:fld>
            <a:endParaRPr lang="en-AU"/>
          </a:p>
        </p:txBody>
      </p:sp>
    </p:spTree>
    <p:extLst>
      <p:ext uri="{BB962C8B-B14F-4D97-AF65-F5344CB8AC3E}">
        <p14:creationId xmlns:p14="http://schemas.microsoft.com/office/powerpoint/2010/main" val="12953563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45</a:t>
            </a:fld>
            <a:endParaRPr lang="en-AU"/>
          </a:p>
        </p:txBody>
      </p:sp>
    </p:spTree>
    <p:extLst>
      <p:ext uri="{BB962C8B-B14F-4D97-AF65-F5344CB8AC3E}">
        <p14:creationId xmlns:p14="http://schemas.microsoft.com/office/powerpoint/2010/main" val="11762332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46</a:t>
            </a:fld>
            <a:endParaRPr lang="en-AU"/>
          </a:p>
        </p:txBody>
      </p:sp>
    </p:spTree>
    <p:extLst>
      <p:ext uri="{BB962C8B-B14F-4D97-AF65-F5344CB8AC3E}">
        <p14:creationId xmlns:p14="http://schemas.microsoft.com/office/powerpoint/2010/main" val="536441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47</a:t>
            </a:fld>
            <a:endParaRPr lang="en-AU"/>
          </a:p>
        </p:txBody>
      </p:sp>
    </p:spTree>
    <p:extLst>
      <p:ext uri="{BB962C8B-B14F-4D97-AF65-F5344CB8AC3E}">
        <p14:creationId xmlns:p14="http://schemas.microsoft.com/office/powerpoint/2010/main" val="556752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48</a:t>
            </a:fld>
            <a:endParaRPr lang="en-AU"/>
          </a:p>
        </p:txBody>
      </p:sp>
    </p:spTree>
    <p:extLst>
      <p:ext uri="{BB962C8B-B14F-4D97-AF65-F5344CB8AC3E}">
        <p14:creationId xmlns:p14="http://schemas.microsoft.com/office/powerpoint/2010/main" val="38476034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49</a:t>
            </a:fld>
            <a:endParaRPr lang="en-AU"/>
          </a:p>
        </p:txBody>
      </p:sp>
    </p:spTree>
    <p:extLst>
      <p:ext uri="{BB962C8B-B14F-4D97-AF65-F5344CB8AC3E}">
        <p14:creationId xmlns:p14="http://schemas.microsoft.com/office/powerpoint/2010/main" val="340282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welcome questions regarding clarification or understanding of this material and I will be making reference to the case study materials which we will use at the end of our session to clarify various points.</a:t>
            </a:r>
          </a:p>
          <a:p>
            <a:endParaRPr lang="en-US" dirty="0"/>
          </a:p>
          <a:p>
            <a:r>
              <a:rPr lang="en-US" dirty="0"/>
              <a:t>So for example in the case study that we are using the experience of a client who presented to me in my private practice.</a:t>
            </a:r>
          </a:p>
          <a:p>
            <a:endParaRPr lang="en-US" dirty="0"/>
          </a:p>
          <a:p>
            <a:r>
              <a:rPr lang="en-US" dirty="0"/>
              <a:t>She was initially seeking assistance with regards to complex grief regarding the loss of her husband and it was only after number of sessions that we also identified long-term complex grief regarding the termination and miscarriage of two pregnancies.</a:t>
            </a:r>
          </a:p>
          <a:p>
            <a:endParaRPr lang="en-US" dirty="0"/>
          </a:p>
          <a:p>
            <a:r>
              <a:rPr lang="en-US" dirty="0"/>
              <a:t>We have her permission to use this material..</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5</a:t>
            </a:fld>
            <a:endParaRPr lang="en-AU"/>
          </a:p>
        </p:txBody>
      </p:sp>
    </p:spTree>
    <p:extLst>
      <p:ext uri="{BB962C8B-B14F-4D97-AF65-F5344CB8AC3E}">
        <p14:creationId xmlns:p14="http://schemas.microsoft.com/office/powerpoint/2010/main" val="42210368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50</a:t>
            </a:fld>
            <a:endParaRPr lang="en-AU"/>
          </a:p>
        </p:txBody>
      </p:sp>
    </p:spTree>
    <p:extLst>
      <p:ext uri="{BB962C8B-B14F-4D97-AF65-F5344CB8AC3E}">
        <p14:creationId xmlns:p14="http://schemas.microsoft.com/office/powerpoint/2010/main" val="3571735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51</a:t>
            </a:fld>
            <a:endParaRPr lang="en-AU"/>
          </a:p>
        </p:txBody>
      </p:sp>
    </p:spTree>
    <p:extLst>
      <p:ext uri="{BB962C8B-B14F-4D97-AF65-F5344CB8AC3E}">
        <p14:creationId xmlns:p14="http://schemas.microsoft.com/office/powerpoint/2010/main" val="38011066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52</a:t>
            </a:fld>
            <a:endParaRPr lang="en-AU"/>
          </a:p>
        </p:txBody>
      </p:sp>
    </p:spTree>
    <p:extLst>
      <p:ext uri="{BB962C8B-B14F-4D97-AF65-F5344CB8AC3E}">
        <p14:creationId xmlns:p14="http://schemas.microsoft.com/office/powerpoint/2010/main" val="24807667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53</a:t>
            </a:fld>
            <a:endParaRPr lang="en-AU"/>
          </a:p>
        </p:txBody>
      </p:sp>
    </p:spTree>
    <p:extLst>
      <p:ext uri="{BB962C8B-B14F-4D97-AF65-F5344CB8AC3E}">
        <p14:creationId xmlns:p14="http://schemas.microsoft.com/office/powerpoint/2010/main" val="21607650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54</a:t>
            </a:fld>
            <a:endParaRPr lang="en-AU"/>
          </a:p>
        </p:txBody>
      </p:sp>
    </p:spTree>
    <p:extLst>
      <p:ext uri="{BB962C8B-B14F-4D97-AF65-F5344CB8AC3E}">
        <p14:creationId xmlns:p14="http://schemas.microsoft.com/office/powerpoint/2010/main" val="42538849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55</a:t>
            </a:fld>
            <a:endParaRPr lang="en-AU"/>
          </a:p>
        </p:txBody>
      </p:sp>
    </p:spTree>
    <p:extLst>
      <p:ext uri="{BB962C8B-B14F-4D97-AF65-F5344CB8AC3E}">
        <p14:creationId xmlns:p14="http://schemas.microsoft.com/office/powerpoint/2010/main" val="19108714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56</a:t>
            </a:fld>
            <a:endParaRPr lang="en-AU"/>
          </a:p>
        </p:txBody>
      </p:sp>
    </p:spTree>
    <p:extLst>
      <p:ext uri="{BB962C8B-B14F-4D97-AF65-F5344CB8AC3E}">
        <p14:creationId xmlns:p14="http://schemas.microsoft.com/office/powerpoint/2010/main" val="26360912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57</a:t>
            </a:fld>
            <a:endParaRPr lang="en-AU"/>
          </a:p>
        </p:txBody>
      </p:sp>
    </p:spTree>
    <p:extLst>
      <p:ext uri="{BB962C8B-B14F-4D97-AF65-F5344CB8AC3E}">
        <p14:creationId xmlns:p14="http://schemas.microsoft.com/office/powerpoint/2010/main" val="13528001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FB667E1-E601-4AAF-B95C-B25720D70A60}" type="slidenum">
              <a:rPr lang="en-AU" smtClean="0"/>
              <a:t>58</a:t>
            </a:fld>
            <a:endParaRPr lang="en-AU"/>
          </a:p>
        </p:txBody>
      </p:sp>
    </p:spTree>
    <p:extLst>
      <p:ext uri="{BB962C8B-B14F-4D97-AF65-F5344CB8AC3E}">
        <p14:creationId xmlns:p14="http://schemas.microsoft.com/office/powerpoint/2010/main" val="616499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see at the end of this presentation there are  references to a series of you  tube presentations.</a:t>
            </a:r>
          </a:p>
          <a:p>
            <a:endParaRPr lang="en-US" dirty="0"/>
          </a:p>
          <a:p>
            <a:r>
              <a:rPr lang="en-US" dirty="0"/>
              <a:t>Two are by Kathryn Schultz with regards to regret and being wrong....</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6</a:t>
            </a:fld>
            <a:endParaRPr lang="en-AU"/>
          </a:p>
        </p:txBody>
      </p:sp>
    </p:spTree>
    <p:extLst>
      <p:ext uri="{BB962C8B-B14F-4D97-AF65-F5344CB8AC3E}">
        <p14:creationId xmlns:p14="http://schemas.microsoft.com/office/powerpoint/2010/main" val="2386886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indicated  in the introduction, relational frame theory when added to self-forgiveness turns the lead or  base metal of our distress  into gold...</a:t>
            </a:r>
          </a:p>
          <a:p>
            <a:endParaRPr lang="en-US" dirty="0"/>
          </a:p>
          <a:p>
            <a:r>
              <a:rPr lang="en-US" dirty="0"/>
              <a:t>The worst of our circumstances can provide renewal and insights into a value life, </a:t>
            </a:r>
          </a:p>
          <a:p>
            <a:endParaRPr lang="en-US" dirty="0"/>
          </a:p>
          <a:p>
            <a:endParaRPr lang="en-US" dirty="0"/>
          </a:p>
          <a:p>
            <a:r>
              <a:rPr lang="en-US" dirty="0"/>
              <a:t>And still…</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7</a:t>
            </a:fld>
            <a:endParaRPr lang="en-AU"/>
          </a:p>
        </p:txBody>
      </p:sp>
    </p:spTree>
    <p:extLst>
      <p:ext uri="{BB962C8B-B14F-4D97-AF65-F5344CB8AC3E}">
        <p14:creationId xmlns:p14="http://schemas.microsoft.com/office/powerpoint/2010/main" val="486009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what the circumstances we know that we can instantly contact suffering and struggle and this provides an insight into the need for workable self-forgiveness.</a:t>
            </a:r>
          </a:p>
          <a:p>
            <a:endParaRPr lang="en-US" dirty="0"/>
          </a:p>
          <a:p>
            <a:endParaRPr lang="en-US" dirty="0"/>
          </a:p>
          <a:p>
            <a:endParaRPr lang="en-US" dirty="0"/>
          </a:p>
          <a:p>
            <a:r>
              <a:rPr lang="en-US" dirty="0"/>
              <a:t>So in the middle of apparently happy decisions…. </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8</a:t>
            </a:fld>
            <a:endParaRPr lang="en-AU"/>
          </a:p>
        </p:txBody>
      </p:sp>
    </p:spTree>
    <p:extLst>
      <p:ext uri="{BB962C8B-B14F-4D97-AF65-F5344CB8AC3E}">
        <p14:creationId xmlns:p14="http://schemas.microsoft.com/office/powerpoint/2010/main" val="1458890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we find ourselves surrounded by world of choice and the fear of missing out is a new disease (FOMO in  pop psychology).</a:t>
            </a:r>
          </a:p>
          <a:p>
            <a:endParaRPr lang="en-US" dirty="0"/>
          </a:p>
          <a:p>
            <a:r>
              <a:rPr lang="en-US" dirty="0"/>
              <a:t>Turning our experiences of that which should be joyful,  into burdensome and sometimes despairing experiences.</a:t>
            </a:r>
          </a:p>
          <a:p>
            <a:endParaRPr lang="en-US" dirty="0"/>
          </a:p>
          <a:p>
            <a:r>
              <a:rPr lang="en-US" dirty="0"/>
              <a:t>Strange stuff turns up when we connect with new circumstances…  losses, regrets, fears, unexpected outcomes…..</a:t>
            </a:r>
          </a:p>
          <a:p>
            <a:endParaRPr lang="en-US" dirty="0"/>
          </a:p>
          <a:p>
            <a:endParaRPr lang="en-US" dirty="0"/>
          </a:p>
          <a:p>
            <a:endParaRPr lang="en-US" dirty="0"/>
          </a:p>
          <a:p>
            <a:endParaRPr lang="en-US" dirty="0"/>
          </a:p>
          <a:p>
            <a:r>
              <a:rPr lang="en-US" dirty="0"/>
              <a:t>And then in the depths of despair we may blame ourselves for that which we cannot control</a:t>
            </a:r>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9</a:t>
            </a:fld>
            <a:endParaRPr lang="en-AU"/>
          </a:p>
        </p:txBody>
      </p:sp>
    </p:spTree>
    <p:extLst>
      <p:ext uri="{BB962C8B-B14F-4D97-AF65-F5344CB8AC3E}">
        <p14:creationId xmlns:p14="http://schemas.microsoft.com/office/powerpoint/2010/main" val="2713497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Closeup of colorful seashells" title="Slide Design 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952" cy="4624183"/>
          </a:xfrm>
          <a:prstGeom prst="rect">
            <a:avLst/>
          </a:prstGeom>
        </p:spPr>
      </p:pic>
      <p:sp useBgFill="1">
        <p:nvSpPr>
          <p:cNvPr id="7" name="Rectangle 6"/>
          <p:cNvSpPr/>
          <p:nvPr/>
        </p:nvSpPr>
        <p:spPr bwMode="white">
          <a:xfrm>
            <a:off x="0" y="3074521"/>
            <a:ext cx="12201888" cy="3783479"/>
          </a:xfrm>
          <a:custGeom>
            <a:avLst/>
            <a:gdLst/>
            <a:ahLst/>
            <a:cxnLst/>
            <a:rect l="l" t="t" r="r" b="b"/>
            <a:pathLst>
              <a:path w="12201888" h="3783479">
                <a:moveTo>
                  <a:pt x="12201888" y="0"/>
                </a:moveTo>
                <a:cubicBezTo>
                  <a:pt x="12200429" y="1116741"/>
                  <a:pt x="12191467" y="2278498"/>
                  <a:pt x="12188825" y="3404540"/>
                </a:cubicBezTo>
                <a:lnTo>
                  <a:pt x="12188825" y="3554879"/>
                </a:lnTo>
                <a:lnTo>
                  <a:pt x="12188825" y="3690879"/>
                </a:lnTo>
                <a:lnTo>
                  <a:pt x="12188825" y="3707279"/>
                </a:lnTo>
                <a:lnTo>
                  <a:pt x="12188825" y="3783479"/>
                </a:lnTo>
                <a:lnTo>
                  <a:pt x="0" y="3783479"/>
                </a:lnTo>
                <a:lnTo>
                  <a:pt x="0" y="3707279"/>
                </a:lnTo>
                <a:lnTo>
                  <a:pt x="0" y="3554879"/>
                </a:lnTo>
                <a:lnTo>
                  <a:pt x="0" y="641399"/>
                </a:lnTo>
                <a:cubicBezTo>
                  <a:pt x="3601335" y="-419044"/>
                  <a:pt x="9102102" y="1605485"/>
                  <a:pt x="1220188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Freeform 9"/>
          <p:cNvSpPr/>
          <p:nvPr/>
        </p:nvSpPr>
        <p:spPr>
          <a:xfrm rot="21388434">
            <a:off x="12235" y="2969834"/>
            <a:ext cx="12169907" cy="1238081"/>
          </a:xfrm>
          <a:custGeom>
            <a:avLst/>
            <a:gdLst/>
            <a:ahLst/>
            <a:cxnLst/>
            <a:rect l="l" t="t" r="r" b="b"/>
            <a:pathLst>
              <a:path w="12169907" h="1238081">
                <a:moveTo>
                  <a:pt x="2807331" y="101460"/>
                </a:moveTo>
                <a:cubicBezTo>
                  <a:pt x="6135545" y="328205"/>
                  <a:pt x="6673951" y="1596392"/>
                  <a:pt x="12165744" y="982579"/>
                </a:cubicBezTo>
                <a:lnTo>
                  <a:pt x="12160227" y="1072100"/>
                </a:lnTo>
                <a:cubicBezTo>
                  <a:pt x="5416860" y="1825439"/>
                  <a:pt x="6141899" y="-258272"/>
                  <a:pt x="0" y="232833"/>
                </a:cubicBezTo>
                <a:lnTo>
                  <a:pt x="5492" y="143708"/>
                </a:lnTo>
                <a:cubicBezTo>
                  <a:pt x="1145422" y="52200"/>
                  <a:pt x="2048826" y="49784"/>
                  <a:pt x="2807331" y="101460"/>
                </a:cubicBezTo>
                <a:close/>
                <a:moveTo>
                  <a:pt x="2811494" y="33894"/>
                </a:moveTo>
                <a:cubicBezTo>
                  <a:pt x="6139708" y="260639"/>
                  <a:pt x="6678114" y="1528826"/>
                  <a:pt x="12169907" y="915013"/>
                </a:cubicBezTo>
                <a:lnTo>
                  <a:pt x="12168059" y="945013"/>
                </a:lnTo>
                <a:cubicBezTo>
                  <a:pt x="5424692" y="1698351"/>
                  <a:pt x="6149730" y="-385359"/>
                  <a:pt x="7832" y="105746"/>
                </a:cubicBezTo>
                <a:lnTo>
                  <a:pt x="9656" y="76142"/>
                </a:lnTo>
                <a:cubicBezTo>
                  <a:pt x="1149586" y="-15366"/>
                  <a:pt x="2052990" y="-17782"/>
                  <a:pt x="2811494" y="33894"/>
                </a:cubicBezTo>
                <a:close/>
              </a:path>
            </a:pathLst>
          </a:custGeom>
          <a:gradFill>
            <a:gsLst>
              <a:gs pos="0">
                <a:schemeClr val="bg2">
                  <a:alpha val="90000"/>
                  <a:lumMod val="80000"/>
                  <a:lumOff val="20000"/>
                </a:schemeClr>
              </a:gs>
              <a:gs pos="18000">
                <a:schemeClr val="bg2">
                  <a:lumMod val="92000"/>
                </a:schemeClr>
              </a:gs>
              <a:gs pos="37000">
                <a:schemeClr val="bg2">
                  <a:alpha val="90000"/>
                  <a:lumMod val="91000"/>
                </a:schemeClr>
              </a:gs>
              <a:gs pos="100000">
                <a:schemeClr val="bg2">
                  <a:lumMod val="80000"/>
                  <a:lumOff val="20000"/>
                </a:schemeClr>
              </a:gs>
            </a:gsLst>
            <a:path path="shape">
              <a:fillToRect l="50000" t="50000" r="50000" b="50000"/>
            </a:path>
          </a:gradFill>
          <a:ln w="254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21388434">
            <a:off x="29672" y="2764068"/>
            <a:ext cx="12205856" cy="1559261"/>
          </a:xfrm>
          <a:custGeom>
            <a:avLst/>
            <a:gdLst/>
            <a:ahLst/>
            <a:cxnLst/>
            <a:rect l="l" t="t" r="r" b="b"/>
            <a:pathLst>
              <a:path w="12205856" h="1559261">
                <a:moveTo>
                  <a:pt x="12190266" y="1521455"/>
                </a:moveTo>
                <a:lnTo>
                  <a:pt x="12190701" y="1521482"/>
                </a:lnTo>
                <a:lnTo>
                  <a:pt x="12188851" y="1559261"/>
                </a:lnTo>
                <a:lnTo>
                  <a:pt x="12188416" y="1559245"/>
                </a:lnTo>
                <a:close/>
                <a:moveTo>
                  <a:pt x="12205856" y="208119"/>
                </a:moveTo>
                <a:lnTo>
                  <a:pt x="12203734" y="242562"/>
                </a:lnTo>
                <a:cubicBezTo>
                  <a:pt x="6796720" y="1874914"/>
                  <a:pt x="3447529" y="-395170"/>
                  <a:pt x="0" y="109344"/>
                </a:cubicBezTo>
                <a:lnTo>
                  <a:pt x="2124" y="74883"/>
                </a:lnTo>
                <a:cubicBezTo>
                  <a:pt x="3449654" y="-429611"/>
                  <a:pt x="6798843" y="1840472"/>
                  <a:pt x="12205856" y="208119"/>
                </a:cubicBezTo>
                <a:close/>
              </a:path>
            </a:pathLst>
          </a:custGeom>
          <a:gradFill>
            <a:gsLst>
              <a:gs pos="36000">
                <a:schemeClr val="bg2">
                  <a:alpha val="30000"/>
                  <a:lumMod val="0"/>
                  <a:lumOff val="100000"/>
                </a:schemeClr>
              </a:gs>
              <a:gs pos="100000">
                <a:schemeClr val="bg2">
                  <a:alpha val="48000"/>
                </a:schemeClr>
              </a:gs>
            </a:gsLst>
            <a:lin ang="27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2" name="Freeform 11"/>
          <p:cNvSpPr/>
          <p:nvPr/>
        </p:nvSpPr>
        <p:spPr>
          <a:xfrm rot="21388434">
            <a:off x="-4585" y="3108508"/>
            <a:ext cx="12215153" cy="1052652"/>
          </a:xfrm>
          <a:custGeom>
            <a:avLst/>
            <a:gdLst/>
            <a:ahLst/>
            <a:cxnLst/>
            <a:rect l="l" t="t" r="r" b="b"/>
            <a:pathLst>
              <a:path w="12215153" h="1052652">
                <a:moveTo>
                  <a:pt x="12199582" y="613499"/>
                </a:moveTo>
                <a:lnTo>
                  <a:pt x="12196535" y="662961"/>
                </a:lnTo>
                <a:cubicBezTo>
                  <a:pt x="8659170" y="1895884"/>
                  <a:pt x="3236150" y="-250863"/>
                  <a:pt x="0" y="412868"/>
                </a:cubicBezTo>
                <a:lnTo>
                  <a:pt x="3057" y="363268"/>
                </a:lnTo>
                <a:cubicBezTo>
                  <a:pt x="3239190" y="-300459"/>
                  <a:pt x="8662172" y="1846263"/>
                  <a:pt x="12199582" y="613499"/>
                </a:cubicBezTo>
                <a:close/>
                <a:moveTo>
                  <a:pt x="12208353" y="471141"/>
                </a:moveTo>
                <a:lnTo>
                  <a:pt x="12202868" y="560177"/>
                </a:lnTo>
                <a:cubicBezTo>
                  <a:pt x="8665592" y="1793383"/>
                  <a:pt x="3242519" y="-353436"/>
                  <a:pt x="6325" y="310230"/>
                </a:cubicBezTo>
                <a:lnTo>
                  <a:pt x="11827" y="220949"/>
                </a:lnTo>
                <a:cubicBezTo>
                  <a:pt x="3247993" y="-442711"/>
                  <a:pt x="8670998" y="1704066"/>
                  <a:pt x="12208353" y="471141"/>
                </a:cubicBezTo>
                <a:close/>
                <a:moveTo>
                  <a:pt x="12215153" y="360807"/>
                </a:moveTo>
                <a:lnTo>
                  <a:pt x="12212631" y="401743"/>
                </a:lnTo>
                <a:cubicBezTo>
                  <a:pt x="8696050" y="1669577"/>
                  <a:pt x="3274141" y="-472216"/>
                  <a:pt x="15523" y="160967"/>
                </a:cubicBezTo>
                <a:lnTo>
                  <a:pt x="18051" y="119938"/>
                </a:lnTo>
                <a:cubicBezTo>
                  <a:pt x="3276657" y="-513245"/>
                  <a:pt x="8698537" y="1628531"/>
                  <a:pt x="12215153" y="360807"/>
                </a:cubicBezTo>
                <a:close/>
              </a:path>
            </a:pathLst>
          </a:custGeom>
          <a:gradFill>
            <a:gsLst>
              <a:gs pos="36000">
                <a:schemeClr val="bg2">
                  <a:alpha val="47000"/>
                  <a:lumMod val="0"/>
                  <a:lumOff val="100000"/>
                </a:schemeClr>
              </a:gs>
              <a:gs pos="100000">
                <a:schemeClr val="bg2">
                  <a:alpha val="82000"/>
                  <a:lumMod val="87000"/>
                  <a:lumOff val="13000"/>
                </a:schemeClr>
              </a:gs>
            </a:gsLst>
            <a:path path="rect">
              <a:fillToRect l="100000" t="100000"/>
            </a:path>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ctrTitle"/>
          </p:nvPr>
        </p:nvSpPr>
        <p:spPr>
          <a:xfrm>
            <a:off x="1293814" y="3937321"/>
            <a:ext cx="9601200" cy="1625279"/>
          </a:xfrm>
        </p:spPr>
        <p:txBody>
          <a:bodyPr anchor="b">
            <a:normAutofit/>
          </a:bodyPr>
          <a:lstStyle>
            <a:lvl1pPr algn="l">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293814" y="5641975"/>
            <a:ext cx="9601200" cy="914100"/>
          </a:xfrm>
        </p:spPr>
        <p:txBody>
          <a:bodyPr>
            <a:normAutofit/>
          </a:bodyPr>
          <a:lstStyle>
            <a:lvl1pPr marL="0" indent="0" algn="l">
              <a:spcBef>
                <a:spcPts val="0"/>
              </a:spcBef>
              <a:buNone/>
              <a:defRPr sz="2800" cap="none"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03EFBE5-F539-412C-B00E-223CC842F8FA}" type="datetime1">
              <a:rPr lang="en-US" smtClean="0"/>
              <a:t>6/23/2017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E1AF438-2A9A-413D-9AE4-E22C1B42035F}" type="datetime1">
              <a:rPr lang="en-US" smtClean="0"/>
              <a:t>6/23/2017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BC189A4F-ED70-47E4-AF5A-9451F7065401}" type="datetime1">
              <a:rPr lang="en-US" smtClean="0"/>
              <a:t>6/23/2017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3813" y="1928553"/>
            <a:ext cx="9601200" cy="2262447"/>
          </a:xfrm>
        </p:spPr>
        <p:txBody>
          <a:bodyPr anchor="b">
            <a:normAutofit/>
          </a:bodyPr>
          <a:lstStyle>
            <a:lvl1pPr algn="l">
              <a:lnSpc>
                <a:spcPct val="80000"/>
              </a:lnSpc>
              <a:defRPr sz="5400" b="0"/>
            </a:lvl1pPr>
          </a:lstStyle>
          <a:p>
            <a:r>
              <a:rPr lang="en-US"/>
              <a:t>Click to edit Master title style</a:t>
            </a:r>
            <a:endParaRPr/>
          </a:p>
        </p:txBody>
      </p:sp>
      <p:sp>
        <p:nvSpPr>
          <p:cNvPr id="3" name="Text Placeholder 2"/>
          <p:cNvSpPr>
            <a:spLocks noGrp="1"/>
          </p:cNvSpPr>
          <p:nvPr>
            <p:ph type="body" idx="1"/>
          </p:nvPr>
        </p:nvSpPr>
        <p:spPr>
          <a:xfrm>
            <a:off x="1293813" y="4267200"/>
            <a:ext cx="9601200" cy="934527"/>
          </a:xfrm>
        </p:spPr>
        <p:txBody>
          <a:bodyPr anchor="t">
            <a:normAutofit/>
          </a:bodyPr>
          <a:lstStyle>
            <a:lvl1pPr marL="0" indent="0" algn="l">
              <a:spcBef>
                <a:spcPts val="0"/>
              </a:spcBef>
              <a:buNone/>
              <a:defRPr sz="28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5941FE-82D1-442D-B9C3-5ACAF21EF34B}" type="datetime1">
              <a:rPr lang="en-US" smtClean="0"/>
              <a:t>6/23/2017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3" y="1828800"/>
            <a:ext cx="4648199" cy="3962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50767" y="1828800"/>
            <a:ext cx="4648200" cy="3962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5D0565E-F7BE-4059-9C2D-72F1990C5BDF}" type="datetime1">
              <a:rPr lang="en-US" smtClean="0"/>
              <a:t>6/23/2017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513F29E-967E-4B69-BEAA-E3504E43784D}" type="slidenum">
              <a:rPr/>
              <a:t>‹#›</a:t>
            </a:fld>
            <a:endParaRPr/>
          </a:p>
        </p:txBody>
      </p:sp>
    </p:spTree>
    <p:extLst>
      <p:ext uri="{BB962C8B-B14F-4D97-AF65-F5344CB8AC3E}">
        <p14:creationId xmlns:p14="http://schemas.microsoft.com/office/powerpoint/2010/main" val="354694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293813" y="1777042"/>
            <a:ext cx="4645152" cy="941716"/>
          </a:xfrm>
        </p:spPr>
        <p:txBody>
          <a:bodyPr anchor="ctr">
            <a:noAutofit/>
          </a:bodyPr>
          <a:lstStyle>
            <a:lvl1pPr marL="0" indent="0">
              <a:spcBef>
                <a:spcPts val="0"/>
              </a:spcBef>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3813" y="2743200"/>
            <a:ext cx="4645152" cy="3048000"/>
          </a:xfrm>
        </p:spPr>
        <p:txBody>
          <a:bodyPr>
            <a:normAutofit/>
          </a:bodyPr>
          <a:lstStyle>
            <a:lvl1pPr>
              <a:defRPr sz="2400"/>
            </a:lvl1pPr>
            <a:lvl2pPr>
              <a:defRPr sz="2000"/>
            </a:lvl2pPr>
            <a:lvl3pPr>
              <a:defRPr sz="1800"/>
            </a:lvl3pPr>
            <a:lvl4pPr>
              <a:defRPr sz="1600"/>
            </a:lvl4pPr>
            <a:lvl5pPr>
              <a:defRPr sz="1600"/>
            </a:lvl5pPr>
            <a:lvl6pPr marL="2103120">
              <a:defRPr sz="1600"/>
            </a:lvl6pPr>
            <a:lvl7pPr marL="2103120">
              <a:defRPr sz="1600"/>
            </a:lvl7pPr>
            <a:lvl8pPr marL="2103120">
              <a:defRPr sz="1600"/>
            </a:lvl8pPr>
            <a:lvl9pPr marL="210312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2" y="1777042"/>
            <a:ext cx="4645152" cy="941716"/>
          </a:xfrm>
        </p:spPr>
        <p:txBody>
          <a:bodyPr anchor="ctr">
            <a:noAutofit/>
          </a:bodyPr>
          <a:lstStyle>
            <a:lvl1pPr marL="0" indent="0">
              <a:spcBef>
                <a:spcPts val="0"/>
              </a:spcBef>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2" y="2743200"/>
            <a:ext cx="4645152" cy="3048000"/>
          </a:xfrm>
        </p:spPr>
        <p:txBody>
          <a:bodyPr>
            <a:normAutofit/>
          </a:bodyPr>
          <a:lstStyle>
            <a:lvl1pPr>
              <a:defRPr sz="2400"/>
            </a:lvl1pPr>
            <a:lvl2pPr>
              <a:defRPr sz="2000"/>
            </a:lvl2pPr>
            <a:lvl3pPr>
              <a:defRPr sz="1800"/>
            </a:lvl3pPr>
            <a:lvl4pPr>
              <a:defRPr sz="1600"/>
            </a:lvl4pPr>
            <a:lvl5pPr>
              <a:defRPr sz="1600"/>
            </a:lvl5pPr>
            <a:lvl6pPr marL="2103120">
              <a:defRPr sz="1600"/>
            </a:lvl6pPr>
            <a:lvl7pPr marL="2103120">
              <a:defRPr sz="1600"/>
            </a:lvl7pPr>
            <a:lvl8pPr marL="2103120">
              <a:defRPr sz="1600"/>
            </a:lvl8pPr>
            <a:lvl9pPr marL="210312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28B40BC-F1BA-4BBA-9ACF-B087BA53DA1A}" type="datetime1">
              <a:rPr lang="en-US" smtClean="0"/>
              <a:t>6/23/2017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E75D89D3-F3B9-4D8C-8465-35D4CD3BBDEE}" type="datetime1">
              <a:rPr lang="en-US" smtClean="0"/>
              <a:t>6/23/2017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B2E979-C25B-4C33-B49C-E14D1656F9A6}" type="datetime1">
              <a:rPr lang="en-US" smtClean="0"/>
              <a:t>6/23/2017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13" y="533400"/>
            <a:ext cx="4572001" cy="2743199"/>
          </a:xfrm>
        </p:spPr>
        <p:txBody>
          <a:bodyPr anchor="b">
            <a:normAutofit/>
          </a:bodyPr>
          <a:lstStyle>
            <a:lvl1pPr>
              <a:lnSpc>
                <a:spcPct val="80000"/>
              </a:lnSpc>
              <a:defRPr sz="4000" b="0"/>
            </a:lvl1pPr>
          </a:lstStyle>
          <a:p>
            <a:r>
              <a:rPr lang="en-US"/>
              <a:t>Click to edit Master title style</a:t>
            </a:r>
            <a:endParaRPr/>
          </a:p>
        </p:txBody>
      </p:sp>
      <p:sp>
        <p:nvSpPr>
          <p:cNvPr id="3" name="Content Placeholder 2"/>
          <p:cNvSpPr>
            <a:spLocks noGrp="1"/>
          </p:cNvSpPr>
          <p:nvPr>
            <p:ph idx="1"/>
          </p:nvPr>
        </p:nvSpPr>
        <p:spPr>
          <a:xfrm>
            <a:off x="5637213" y="533401"/>
            <a:ext cx="5943603" cy="5257800"/>
          </a:xfrm>
        </p:spPr>
        <p:txBody>
          <a:bodyPr>
            <a:normAutofit/>
          </a:bodyPr>
          <a:lstStyle>
            <a:lvl1pPr>
              <a:defRPr sz="2400"/>
            </a:lvl1pPr>
            <a:lvl2pPr>
              <a:defRPr sz="2000"/>
            </a:lvl2pPr>
            <a:lvl3pPr>
              <a:defRPr sz="1800"/>
            </a:lvl3pPr>
            <a:lvl4pPr>
              <a:defRPr sz="1600"/>
            </a:lvl4pPr>
            <a:lvl5pPr>
              <a:defRPr sz="16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08013" y="3429000"/>
            <a:ext cx="4572000" cy="2362199"/>
          </a:xfrm>
        </p:spPr>
        <p:txBody>
          <a:bodyPr>
            <a:normAutofit/>
          </a:bodyPr>
          <a:lstStyle>
            <a:lvl1pPr marL="0" indent="0">
              <a:lnSpc>
                <a:spcPct val="110000"/>
              </a:lnSpc>
              <a:spcBef>
                <a:spcPts val="18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EC40D3C-2635-4902-B20F-C31D92BDE676}" type="datetime1">
              <a:rPr lang="en-US" smtClean="0"/>
              <a:t>6/23/2017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3"/>
            <a:ext cx="6553318" cy="6004510"/>
          </a:xfrm>
          <a:custGeom>
            <a:avLst/>
            <a:gdLst/>
            <a:ahLst/>
            <a:cxnLst/>
            <a:rect l="l" t="t" r="r" b="b"/>
            <a:pathLst>
              <a:path w="6551611" h="6004510">
                <a:moveTo>
                  <a:pt x="0" y="0"/>
                </a:moveTo>
                <a:lnTo>
                  <a:pt x="6551611" y="0"/>
                </a:lnTo>
                <a:lnTo>
                  <a:pt x="6551611" y="6004510"/>
                </a:lnTo>
                <a:cubicBezTo>
                  <a:pt x="4321482" y="5960049"/>
                  <a:pt x="2628293" y="5340418"/>
                  <a:pt x="0" y="5768658"/>
                </a:cubicBezTo>
                <a:close/>
              </a:path>
            </a:pathLst>
          </a:custGeom>
          <a:solidFill>
            <a:schemeClr val="bg2">
              <a:lumMod val="90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2" name="Title 1"/>
          <p:cNvSpPr>
            <a:spLocks noGrp="1"/>
          </p:cNvSpPr>
          <p:nvPr>
            <p:ph type="title"/>
          </p:nvPr>
        </p:nvSpPr>
        <p:spPr>
          <a:xfrm>
            <a:off x="7009050" y="533401"/>
            <a:ext cx="4573192" cy="2743199"/>
          </a:xfrm>
        </p:spPr>
        <p:txBody>
          <a:bodyPr anchor="b">
            <a:normAutofit/>
          </a:bodyPr>
          <a:lstStyle>
            <a:lvl1pPr algn="l">
              <a:lnSpc>
                <a:spcPct val="80000"/>
              </a:lnSpc>
              <a:defRPr sz="4000" b="0" i="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7009049" y="3429001"/>
            <a:ext cx="4573191" cy="2362199"/>
          </a:xfrm>
        </p:spPr>
        <p:txBody>
          <a:bodyPr>
            <a:normAutofit/>
          </a:bodyPr>
          <a:lstStyle>
            <a:lvl1pPr marL="0" indent="0">
              <a:lnSpc>
                <a:spcPct val="110000"/>
              </a:lnSpc>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9860C20-08B9-40D5-BB24-5A10D50066D3}" type="datetime1">
              <a:rPr lang="en-US" smtClean="0"/>
              <a:t>6/23/2017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06303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4585" y="5374939"/>
            <a:ext cx="12240113" cy="1559261"/>
            <a:chOff x="-4585" y="2764068"/>
            <a:chExt cx="12240113" cy="1559261"/>
          </a:xfrm>
        </p:grpSpPr>
        <p:sp>
          <p:nvSpPr>
            <p:cNvPr id="9" name="Freeform 8"/>
            <p:cNvSpPr/>
            <p:nvPr/>
          </p:nvSpPr>
          <p:spPr>
            <a:xfrm rot="21388434">
              <a:off x="12235" y="2982534"/>
              <a:ext cx="12169907" cy="1238081"/>
            </a:xfrm>
            <a:custGeom>
              <a:avLst/>
              <a:gdLst/>
              <a:ahLst/>
              <a:cxnLst/>
              <a:rect l="l" t="t" r="r" b="b"/>
              <a:pathLst>
                <a:path w="12169907" h="1238081">
                  <a:moveTo>
                    <a:pt x="2807331" y="101460"/>
                  </a:moveTo>
                  <a:cubicBezTo>
                    <a:pt x="6135545" y="328205"/>
                    <a:pt x="6673951" y="1596392"/>
                    <a:pt x="12165744" y="982579"/>
                  </a:cubicBezTo>
                  <a:lnTo>
                    <a:pt x="12160227" y="1072100"/>
                  </a:lnTo>
                  <a:cubicBezTo>
                    <a:pt x="5416860" y="1825439"/>
                    <a:pt x="6141899" y="-258272"/>
                    <a:pt x="0" y="232833"/>
                  </a:cubicBezTo>
                  <a:lnTo>
                    <a:pt x="5492" y="143708"/>
                  </a:lnTo>
                  <a:cubicBezTo>
                    <a:pt x="1145422" y="52200"/>
                    <a:pt x="2048826" y="49784"/>
                    <a:pt x="2807331" y="101460"/>
                  </a:cubicBezTo>
                  <a:close/>
                  <a:moveTo>
                    <a:pt x="2811494" y="33894"/>
                  </a:moveTo>
                  <a:cubicBezTo>
                    <a:pt x="6139708" y="260639"/>
                    <a:pt x="6678114" y="1528826"/>
                    <a:pt x="12169907" y="915013"/>
                  </a:cubicBezTo>
                  <a:lnTo>
                    <a:pt x="12168059" y="945013"/>
                  </a:lnTo>
                  <a:cubicBezTo>
                    <a:pt x="5424692" y="1698351"/>
                    <a:pt x="6149730" y="-385359"/>
                    <a:pt x="7832" y="105746"/>
                  </a:cubicBezTo>
                  <a:lnTo>
                    <a:pt x="9656" y="76142"/>
                  </a:lnTo>
                  <a:cubicBezTo>
                    <a:pt x="1149586" y="-15366"/>
                    <a:pt x="2052990" y="-17782"/>
                    <a:pt x="2811494" y="33894"/>
                  </a:cubicBezTo>
                  <a:close/>
                </a:path>
              </a:pathLst>
            </a:custGeom>
            <a:gradFill>
              <a:gsLst>
                <a:gs pos="0">
                  <a:schemeClr val="bg2">
                    <a:alpha val="90000"/>
                    <a:lumMod val="80000"/>
                    <a:lumOff val="20000"/>
                  </a:schemeClr>
                </a:gs>
                <a:gs pos="18000">
                  <a:schemeClr val="bg2">
                    <a:lumMod val="92000"/>
                  </a:schemeClr>
                </a:gs>
                <a:gs pos="37000">
                  <a:schemeClr val="bg2">
                    <a:alpha val="90000"/>
                    <a:lumMod val="91000"/>
                  </a:schemeClr>
                </a:gs>
                <a:gs pos="100000">
                  <a:schemeClr val="bg2">
                    <a:lumMod val="80000"/>
                    <a:lumOff val="20000"/>
                  </a:schemeClr>
                </a:gs>
              </a:gsLst>
              <a:path path="shape">
                <a:fillToRect l="50000" t="50000" r="50000" b="50000"/>
              </a:path>
            </a:gradFill>
            <a:ln w="254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0" name="Freeform 9"/>
            <p:cNvSpPr/>
            <p:nvPr/>
          </p:nvSpPr>
          <p:spPr>
            <a:xfrm rot="21388434">
              <a:off x="29672" y="2764068"/>
              <a:ext cx="12205856" cy="1559261"/>
            </a:xfrm>
            <a:custGeom>
              <a:avLst/>
              <a:gdLst/>
              <a:ahLst/>
              <a:cxnLst/>
              <a:rect l="l" t="t" r="r" b="b"/>
              <a:pathLst>
                <a:path w="12205856" h="1559261">
                  <a:moveTo>
                    <a:pt x="12190266" y="1521455"/>
                  </a:moveTo>
                  <a:lnTo>
                    <a:pt x="12190701" y="1521482"/>
                  </a:lnTo>
                  <a:lnTo>
                    <a:pt x="12188851" y="1559261"/>
                  </a:lnTo>
                  <a:lnTo>
                    <a:pt x="12188416" y="1559245"/>
                  </a:lnTo>
                  <a:close/>
                  <a:moveTo>
                    <a:pt x="12205856" y="208119"/>
                  </a:moveTo>
                  <a:lnTo>
                    <a:pt x="12203734" y="242562"/>
                  </a:lnTo>
                  <a:cubicBezTo>
                    <a:pt x="6796720" y="1874914"/>
                    <a:pt x="3447529" y="-395170"/>
                    <a:pt x="0" y="109344"/>
                  </a:cubicBezTo>
                  <a:lnTo>
                    <a:pt x="2124" y="74883"/>
                  </a:lnTo>
                  <a:cubicBezTo>
                    <a:pt x="3449654" y="-429611"/>
                    <a:pt x="6798843" y="1840472"/>
                    <a:pt x="12205856" y="208119"/>
                  </a:cubicBezTo>
                  <a:close/>
                </a:path>
              </a:pathLst>
            </a:custGeom>
            <a:gradFill>
              <a:gsLst>
                <a:gs pos="36000">
                  <a:schemeClr val="bg2">
                    <a:alpha val="30000"/>
                    <a:lumMod val="0"/>
                    <a:lumOff val="100000"/>
                  </a:schemeClr>
                </a:gs>
                <a:gs pos="100000">
                  <a:schemeClr val="bg2">
                    <a:alpha val="48000"/>
                  </a:schemeClr>
                </a:gs>
              </a:gsLst>
              <a:lin ang="27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21388434">
              <a:off x="-4585" y="3108508"/>
              <a:ext cx="12215153" cy="1052652"/>
            </a:xfrm>
            <a:custGeom>
              <a:avLst/>
              <a:gdLst/>
              <a:ahLst/>
              <a:cxnLst/>
              <a:rect l="l" t="t" r="r" b="b"/>
              <a:pathLst>
                <a:path w="12215153" h="1052652">
                  <a:moveTo>
                    <a:pt x="12199582" y="613499"/>
                  </a:moveTo>
                  <a:lnTo>
                    <a:pt x="12196535" y="662961"/>
                  </a:lnTo>
                  <a:cubicBezTo>
                    <a:pt x="8659170" y="1895884"/>
                    <a:pt x="3236150" y="-250863"/>
                    <a:pt x="0" y="412868"/>
                  </a:cubicBezTo>
                  <a:lnTo>
                    <a:pt x="3057" y="363268"/>
                  </a:lnTo>
                  <a:cubicBezTo>
                    <a:pt x="3239190" y="-300459"/>
                    <a:pt x="8662172" y="1846263"/>
                    <a:pt x="12199582" y="613499"/>
                  </a:cubicBezTo>
                  <a:close/>
                  <a:moveTo>
                    <a:pt x="12208353" y="471141"/>
                  </a:moveTo>
                  <a:lnTo>
                    <a:pt x="12202868" y="560177"/>
                  </a:lnTo>
                  <a:cubicBezTo>
                    <a:pt x="8665592" y="1793383"/>
                    <a:pt x="3242519" y="-353436"/>
                    <a:pt x="6325" y="310230"/>
                  </a:cubicBezTo>
                  <a:lnTo>
                    <a:pt x="11827" y="220949"/>
                  </a:lnTo>
                  <a:cubicBezTo>
                    <a:pt x="3247993" y="-442711"/>
                    <a:pt x="8670998" y="1704066"/>
                    <a:pt x="12208353" y="471141"/>
                  </a:cubicBezTo>
                  <a:close/>
                  <a:moveTo>
                    <a:pt x="12215153" y="360807"/>
                  </a:moveTo>
                  <a:lnTo>
                    <a:pt x="12212631" y="401743"/>
                  </a:lnTo>
                  <a:cubicBezTo>
                    <a:pt x="8696050" y="1669577"/>
                    <a:pt x="3274141" y="-472216"/>
                    <a:pt x="15523" y="160967"/>
                  </a:cubicBezTo>
                  <a:lnTo>
                    <a:pt x="18051" y="119938"/>
                  </a:lnTo>
                  <a:cubicBezTo>
                    <a:pt x="3276657" y="-513245"/>
                    <a:pt x="8698537" y="1628531"/>
                    <a:pt x="12215153" y="360807"/>
                  </a:cubicBezTo>
                  <a:close/>
                </a:path>
              </a:pathLst>
            </a:custGeom>
            <a:gradFill>
              <a:gsLst>
                <a:gs pos="36000">
                  <a:schemeClr val="bg2">
                    <a:alpha val="47000"/>
                    <a:lumMod val="0"/>
                    <a:lumOff val="100000"/>
                  </a:schemeClr>
                </a:gs>
                <a:gs pos="100000">
                  <a:schemeClr val="bg2">
                    <a:alpha val="82000"/>
                    <a:lumMod val="87000"/>
                    <a:lumOff val="13000"/>
                  </a:schemeClr>
                </a:gs>
              </a:gsLst>
              <a:path path="rect">
                <a:fillToRect l="100000" t="100000"/>
              </a:path>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Placeholder 1"/>
          <p:cNvSpPr>
            <a:spLocks noGrp="1"/>
          </p:cNvSpPr>
          <p:nvPr>
            <p:ph type="title"/>
          </p:nvPr>
        </p:nvSpPr>
        <p:spPr>
          <a:xfrm>
            <a:off x="1293813" y="304800"/>
            <a:ext cx="9601200"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93814" y="1828801"/>
            <a:ext cx="9601198" cy="3962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7989510" y="6400800"/>
            <a:ext cx="1548660" cy="276228"/>
          </a:xfrm>
          <a:prstGeom prst="rect">
            <a:avLst/>
          </a:prstGeom>
        </p:spPr>
        <p:txBody>
          <a:bodyPr vert="horz" lIns="91440" tIns="45720" rIns="91440" bIns="45720" rtlCol="0" anchor="ctr"/>
          <a:lstStyle>
            <a:lvl1pPr algn="r">
              <a:defRPr sz="1000">
                <a:solidFill>
                  <a:schemeClr val="tx1"/>
                </a:solidFill>
              </a:defRPr>
            </a:lvl1pPr>
          </a:lstStyle>
          <a:p>
            <a:fld id="{442910E4-9A53-400A-B5F7-3F50C0F41D8A}" type="datetime1">
              <a:rPr lang="en-US" smtClean="0"/>
              <a:t>6/23/2017</a:t>
            </a:fld>
            <a:endParaRPr/>
          </a:p>
        </p:txBody>
      </p:sp>
      <p:sp>
        <p:nvSpPr>
          <p:cNvPr id="5" name="Footer Placeholder 4"/>
          <p:cNvSpPr>
            <a:spLocks noGrp="1"/>
          </p:cNvSpPr>
          <p:nvPr>
            <p:ph type="ftr" sz="quarter" idx="3"/>
          </p:nvPr>
        </p:nvSpPr>
        <p:spPr>
          <a:xfrm>
            <a:off x="1299152" y="6400800"/>
            <a:ext cx="5954835" cy="276228"/>
          </a:xfrm>
          <a:prstGeom prst="rect">
            <a:avLst/>
          </a:prstGeom>
        </p:spPr>
        <p:txBody>
          <a:bodyPr vert="horz" lIns="91440" tIns="45720" rIns="91440" bIns="45720" rtlCol="0" anchor="ctr"/>
          <a:lstStyle>
            <a:lvl1pPr algn="l">
              <a:defRPr sz="1000" cap="all" baseline="0">
                <a:solidFill>
                  <a:schemeClr val="tx1"/>
                </a:solidFill>
              </a:defRPr>
            </a:lvl1pPr>
          </a:lstStyle>
          <a:p>
            <a:endParaRPr/>
          </a:p>
        </p:txBody>
      </p:sp>
      <p:sp>
        <p:nvSpPr>
          <p:cNvPr id="6" name="Slide Number Placeholder 5"/>
          <p:cNvSpPr>
            <a:spLocks noGrp="1"/>
          </p:cNvSpPr>
          <p:nvPr>
            <p:ph type="sldNum" sz="quarter" idx="4"/>
          </p:nvPr>
        </p:nvSpPr>
        <p:spPr>
          <a:xfrm>
            <a:off x="9818310" y="6400800"/>
            <a:ext cx="1066802" cy="276228"/>
          </a:xfrm>
          <a:prstGeom prst="rect">
            <a:avLst/>
          </a:prstGeom>
        </p:spPr>
        <p:txBody>
          <a:bodyPr vert="horz" lIns="91440" tIns="45720" rIns="91440" bIns="45720" rtlCol="0" anchor="ctr"/>
          <a:lstStyle>
            <a:lvl1pPr algn="r">
              <a:defRPr sz="1000">
                <a:solidFill>
                  <a:schemeClr val="tx1"/>
                </a:solidFill>
              </a:defRPr>
            </a:lvl1pPr>
          </a:lstStyle>
          <a:p>
            <a:fld id="{CA8D9AD5-F248-4919-864A-CFD76CC027D6}" type="slidenum">
              <a:rPr/>
              <a:pPr/>
              <a:t>‹#›</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53" r:id="rId5"/>
    <p:sldLayoutId id="2147483654" r:id="rId6"/>
    <p:sldLayoutId id="2147483655" r:id="rId7"/>
    <p:sldLayoutId id="2147483656" r:id="rId8"/>
    <p:sldLayoutId id="2147483663"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914400" rtl="0" eaLnBrk="1" latinLnBrk="0" hangingPunct="1">
        <a:lnSpc>
          <a:spcPct val="90000"/>
        </a:lnSpc>
        <a:spcBef>
          <a:spcPct val="0"/>
        </a:spcBef>
        <a:buFont typeface="Arial" pitchFamily="34" charset="0"/>
        <a:buNone/>
        <a:defRPr sz="4000" kern="1200">
          <a:solidFill>
            <a:schemeClr val="accent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8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SzPct val="80000"/>
        <a:buFont typeface="Arial" pitchFamily="34" charset="0"/>
        <a:buChar char="•"/>
        <a:defRPr sz="2400" kern="1200">
          <a:solidFill>
            <a:schemeClr val="tx1"/>
          </a:solidFill>
          <a:latin typeface="+mn-lt"/>
          <a:ea typeface="+mn-ea"/>
          <a:cs typeface="+mn-cs"/>
        </a:defRPr>
      </a:lvl2pPr>
      <a:lvl3pPr marL="118872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3pPr>
      <a:lvl4pPr marL="16459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4pPr>
      <a:lvl5pPr marL="21031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5pPr>
      <a:lvl6pPr marL="25603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6pPr>
      <a:lvl7pPr marL="30175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34747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8pPr>
      <a:lvl9pPr marL="39319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2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2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27.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4.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hyperlink" Target="https://www.youtube.com/watch?v=GnSHpBRLJrQ" TargetMode="External"/><Relationship Id="rId13" Type="http://schemas.openxmlformats.org/officeDocument/2006/relationships/hyperlink" Target="https://www.ted.com/talks/kathryn_schulz_don_t_regret_regret" TargetMode="External"/><Relationship Id="rId18" Type="http://schemas.openxmlformats.org/officeDocument/2006/relationships/hyperlink" Target="https://www.youtube.com/watch?v=_UoMXF73j0c" TargetMode="External"/><Relationship Id="rId3" Type="http://schemas.openxmlformats.org/officeDocument/2006/relationships/slideLayout" Target="../slideLayouts/slideLayout7.xml"/><Relationship Id="rId21" Type="http://schemas.openxmlformats.org/officeDocument/2006/relationships/hyperlink" Target="https://www.youtube.com/watch?v=kAk4cwjvJ0A" TargetMode="External"/><Relationship Id="rId7" Type="http://schemas.openxmlformats.org/officeDocument/2006/relationships/hyperlink" Target="https://www.youtube.com/watch?v=tTb3d5cjSFI" TargetMode="External"/><Relationship Id="rId12" Type="http://schemas.openxmlformats.org/officeDocument/2006/relationships/hyperlink" Target="https://www.ted.com/talks/kathryn_schulz_on_being_wrong" TargetMode="External"/><Relationship Id="rId17" Type="http://schemas.openxmlformats.org/officeDocument/2006/relationships/hyperlink" Target="https://www.youtube.com/watch?v=psN1DORYYV0" TargetMode="External"/><Relationship Id="rId2" Type="http://schemas.openxmlformats.org/officeDocument/2006/relationships/audio" Target="../media/media56.m4a"/><Relationship Id="rId16" Type="http://schemas.openxmlformats.org/officeDocument/2006/relationships/hyperlink" Target="http://www.youtube.com/watch?v=iCvmsMzlF7o" TargetMode="External"/><Relationship Id="rId20" Type="http://schemas.openxmlformats.org/officeDocument/2006/relationships/hyperlink" Target="https://www.youtube.com/watch?v=cUuXDZERxrk" TargetMode="External"/><Relationship Id="rId1" Type="http://schemas.microsoft.com/office/2007/relationships/media" Target="../media/media56.m4a"/><Relationship Id="rId6" Type="http://schemas.openxmlformats.org/officeDocument/2006/relationships/hyperlink" Target="https://www.youtube.com/watch?v=o79_gmO5ppg" TargetMode="External"/><Relationship Id="rId11" Type="http://schemas.openxmlformats.org/officeDocument/2006/relationships/hyperlink" Target="https://www.youtube.com/watch?v=PPQhj6ktYSo" TargetMode="External"/><Relationship Id="rId24" Type="http://schemas.openxmlformats.org/officeDocument/2006/relationships/image" Target="../media/image4.png"/><Relationship Id="rId5" Type="http://schemas.openxmlformats.org/officeDocument/2006/relationships/hyperlink" Target="https://www.actmindfully.com.au/upimages/Dr_Russ_Harris_-_A_Non-technical_Overview_of_ACT.pdf" TargetMode="External"/><Relationship Id="rId15" Type="http://schemas.openxmlformats.org/officeDocument/2006/relationships/hyperlink" Target="https://www.ted.com/talks/ken_robinson_says_schools_kill_creativity?language=en" TargetMode="External"/><Relationship Id="rId23" Type="http://schemas.openxmlformats.org/officeDocument/2006/relationships/hyperlink" Target="https://www.youtube.com/watch?v=WDbxqM4Oy1Y" TargetMode="External"/><Relationship Id="rId10" Type="http://schemas.openxmlformats.org/officeDocument/2006/relationships/hyperlink" Target="https://www.ted.com/talks/kelly_mcgonigal_how_to_make_stress_your_friend?language=en" TargetMode="External"/><Relationship Id="rId19" Type="http://schemas.openxmlformats.org/officeDocument/2006/relationships/hyperlink" Target="http://www.youtube.com/watch?v=8-JXOnFOXQk" TargetMode="External"/><Relationship Id="rId4" Type="http://schemas.openxmlformats.org/officeDocument/2006/relationships/notesSlide" Target="../notesSlides/notesSlide56.xml"/><Relationship Id="rId9" Type="http://schemas.openxmlformats.org/officeDocument/2006/relationships/hyperlink" Target="https://contextualscience.org/clinical_rft" TargetMode="External"/><Relationship Id="rId14" Type="http://schemas.openxmlformats.org/officeDocument/2006/relationships/hyperlink" Target="http://www.ted.com/talks/jonathan_haidt_humanity_s_stairway_to_self_transcendence?language=en" TargetMode="External"/><Relationship Id="rId22" Type="http://schemas.openxmlformats.org/officeDocument/2006/relationships/hyperlink" Target="https://www.youtube.com/watch?v=wHGqp8lz36c" TargetMode="Externa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hyperlink" Target="https://contextualscience.org/files/25%20Clinical%20RFT%20Meaning%20and%20Motivation%20-%20Villatte%20&amp;%20Villatte.pdf" TargetMode="External"/><Relationship Id="rId5" Type="http://schemas.openxmlformats.org/officeDocument/2006/relationships/hyperlink" Target="http://dx.doi.org/10.1016/j.copsyc.2014.12.016" TargetMode="External"/><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hyperlink" Target="mailto:grantdewarpsychlogist@gmail.com" TargetMode="External"/><Relationship Id="rId5" Type="http://schemas.openxmlformats.org/officeDocument/2006/relationships/image" Target="../media/image42.pn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6876" y="3144380"/>
            <a:ext cx="9601200" cy="1625279"/>
          </a:xfrm>
        </p:spPr>
        <p:txBody>
          <a:bodyPr/>
          <a:lstStyle/>
          <a:p>
            <a:r>
              <a:rPr lang="en-US" dirty="0"/>
              <a:t>The ACT of Self-Forgiveness </a:t>
            </a:r>
          </a:p>
        </p:txBody>
      </p:sp>
      <p:sp>
        <p:nvSpPr>
          <p:cNvPr id="4" name="Subtitle 3"/>
          <p:cNvSpPr>
            <a:spLocks noGrp="1"/>
          </p:cNvSpPr>
          <p:nvPr>
            <p:ph type="subTitle" idx="1"/>
          </p:nvPr>
        </p:nvSpPr>
        <p:spPr>
          <a:xfrm>
            <a:off x="1787801" y="4769659"/>
            <a:ext cx="8472206" cy="1834809"/>
          </a:xfrm>
        </p:spPr>
        <p:txBody>
          <a:bodyPr>
            <a:normAutofit lnSpcReduction="10000"/>
          </a:bodyPr>
          <a:lstStyle/>
          <a:p>
            <a:pPr algn="ctr"/>
            <a:r>
              <a:rPr lang="en-AU" b="1" dirty="0"/>
              <a:t>A Principles-Based Response to Intrapersonal Offence</a:t>
            </a:r>
          </a:p>
          <a:p>
            <a:pPr algn="ctr"/>
            <a:endParaRPr lang="en-AU" dirty="0"/>
          </a:p>
          <a:p>
            <a:pPr algn="ctr"/>
            <a:r>
              <a:rPr lang="en-US" dirty="0"/>
              <a:t>Workshop</a:t>
            </a:r>
          </a:p>
          <a:p>
            <a:pPr algn="ctr"/>
            <a:endParaRPr lang="en-US" dirty="0"/>
          </a:p>
          <a:p>
            <a:pPr algn="ctr"/>
            <a:r>
              <a:rPr lang="en-US" dirty="0"/>
              <a:t>Grant Dewar, Peter Strelan, Paul Delfabbro</a:t>
            </a:r>
          </a:p>
          <a:p>
            <a:pPr algn="ctr"/>
            <a:endParaRPr lang="en-US" dirty="0"/>
          </a:p>
          <a:p>
            <a:pPr algn="ctr"/>
            <a:endParaRPr lang="en-US" dirty="0"/>
          </a:p>
          <a:p>
            <a:pPr algn="ctr"/>
            <a:endParaRPr lang="en-US" dirty="0"/>
          </a:p>
        </p:txBody>
      </p:sp>
      <p:pic>
        <p:nvPicPr>
          <p:cNvPr id="5" name="Picture 4"/>
          <p:cNvPicPr>
            <a:picLocks noChangeAspect="1"/>
          </p:cNvPicPr>
          <p:nvPr/>
        </p:nvPicPr>
        <p:blipFill>
          <a:blip r:embed="rId5"/>
          <a:stretch>
            <a:fillRect/>
          </a:stretch>
        </p:blipFill>
        <p:spPr>
          <a:xfrm>
            <a:off x="206499" y="5665637"/>
            <a:ext cx="2571750" cy="866775"/>
          </a:xfrm>
          <a:prstGeom prst="rect">
            <a:avLst/>
          </a:prstGeom>
        </p:spPr>
      </p:pic>
      <p:pic>
        <p:nvPicPr>
          <p:cNvPr id="6" name="Picture 5"/>
          <p:cNvPicPr>
            <a:picLocks noChangeAspect="1"/>
          </p:cNvPicPr>
          <p:nvPr/>
        </p:nvPicPr>
        <p:blipFill>
          <a:blip r:embed="rId6"/>
          <a:stretch>
            <a:fillRect/>
          </a:stretch>
        </p:blipFill>
        <p:spPr>
          <a:xfrm>
            <a:off x="10335969" y="4769659"/>
            <a:ext cx="1646360" cy="1791956"/>
          </a:xfrm>
          <a:prstGeom prst="rect">
            <a:avLst/>
          </a:prstGeom>
        </p:spPr>
      </p:pic>
      <p:pic>
        <p:nvPicPr>
          <p:cNvPr id="3" name="Audio 2">
            <a:hlinkClick r:id="" action="ppaction://media"/>
            <a:extLst>
              <a:ext uri="{FF2B5EF4-FFF2-40B4-BE49-F238E27FC236}">
                <a16:creationId xmlns:a16="http://schemas.microsoft.com/office/drawing/2014/main" id="{4CE0E31A-D77D-45D7-937B-BDC0E2ADBF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7177192"/>
      </p:ext>
    </p:extLst>
  </p:cSld>
  <p:clrMapOvr>
    <a:masterClrMapping/>
  </p:clrMapOvr>
  <mc:AlternateContent xmlns:mc="http://schemas.openxmlformats.org/markup-compatibility/2006" xmlns:p14="http://schemas.microsoft.com/office/powerpoint/2010/main">
    <mc:Choice Requires="p14">
      <p:transition spd="med" p14:dur="700" advTm="215853">
        <p:fade/>
      </p:transition>
    </mc:Choice>
    <mc:Fallback xmlns="">
      <p:transition spd="med" advTm="2158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07450" y="406400"/>
            <a:ext cx="4573192" cy="2819400"/>
          </a:xfrm>
        </p:spPr>
        <p:txBody>
          <a:bodyPr>
            <a:normAutofit/>
          </a:bodyPr>
          <a:lstStyle/>
          <a:p>
            <a:r>
              <a:rPr lang="en-US" dirty="0"/>
              <a:t>Decca </a:t>
            </a:r>
            <a:r>
              <a:rPr lang="en-US" dirty="0" err="1"/>
              <a:t>Aitkenhead</a:t>
            </a:r>
            <a:r>
              <a:rPr lang="en-US" dirty="0"/>
              <a:t>:</a:t>
            </a:r>
            <a:br>
              <a:rPr lang="en-US" dirty="0"/>
            </a:br>
            <a:r>
              <a:rPr lang="en-US" dirty="0"/>
              <a:t>on the loss of her husband</a:t>
            </a:r>
            <a:endParaRPr lang="en-AU" dirty="0"/>
          </a:p>
        </p:txBody>
      </p:sp>
      <p:sp>
        <p:nvSpPr>
          <p:cNvPr id="4" name="Text Placeholder 3"/>
          <p:cNvSpPr>
            <a:spLocks noGrp="1"/>
          </p:cNvSpPr>
          <p:nvPr>
            <p:ph type="body" sz="half" idx="2"/>
          </p:nvPr>
        </p:nvSpPr>
        <p:spPr>
          <a:xfrm>
            <a:off x="6907450" y="2755900"/>
            <a:ext cx="4573191" cy="3784600"/>
          </a:xfrm>
        </p:spPr>
        <p:txBody>
          <a:bodyPr>
            <a:normAutofit/>
          </a:bodyPr>
          <a:lstStyle/>
          <a:p>
            <a:r>
              <a:rPr lang="en-US" sz="2400" dirty="0">
                <a:latin typeface="Lucida Calligraphy" panose="03010101010101010101" pitchFamily="66" charset="0"/>
              </a:rPr>
              <a:t> </a:t>
            </a:r>
          </a:p>
          <a:p>
            <a:endParaRPr lang="en-US" sz="2400" dirty="0">
              <a:latin typeface="Lucida Calligraphy" panose="03010101010101010101" pitchFamily="66" charset="0"/>
            </a:endParaRPr>
          </a:p>
          <a:p>
            <a:r>
              <a:rPr lang="en-US" sz="3200" dirty="0">
                <a:latin typeface="Lucida Calligraphy" panose="03010101010101010101" pitchFamily="66" charset="0"/>
              </a:rPr>
              <a:t>"self-blame restores order to a chaotic and random universe."</a:t>
            </a:r>
          </a:p>
          <a:p>
            <a:endParaRPr lang="en-AU" dirty="0"/>
          </a:p>
        </p:txBody>
      </p:sp>
      <p:pic>
        <p:nvPicPr>
          <p:cNvPr id="12" name="Picture Placeholder 11"/>
          <p:cNvPicPr>
            <a:picLocks noGrp="1" noChangeAspect="1"/>
          </p:cNvPicPr>
          <p:nvPr>
            <p:ph type="pic" idx="1"/>
          </p:nvPr>
        </p:nvPicPr>
        <p:blipFill>
          <a:blip r:embed="rId5"/>
          <a:srcRect l="1388" r="1388"/>
          <a:stretch>
            <a:fillRect/>
          </a:stretch>
        </p:blipFill>
        <p:spPr>
          <a:prstGeom prst="rect">
            <a:avLst/>
          </a:prstGeom>
        </p:spPr>
      </p:pic>
      <p:sp>
        <p:nvSpPr>
          <p:cNvPr id="13" name="Slide Number Placeholder 12"/>
          <p:cNvSpPr>
            <a:spLocks noGrp="1"/>
          </p:cNvSpPr>
          <p:nvPr>
            <p:ph type="sldNum" sz="quarter" idx="12"/>
          </p:nvPr>
        </p:nvSpPr>
        <p:spPr/>
        <p:txBody>
          <a:bodyPr/>
          <a:lstStyle/>
          <a:p>
            <a:fld id="{2A013F82-EE5E-44EE-A61D-E31C6657F26F}" type="slidenum">
              <a:rPr lang="en-AU" smtClean="0"/>
              <a:pPr/>
              <a:t>10</a:t>
            </a:fld>
            <a:endParaRPr lang="en-AU"/>
          </a:p>
        </p:txBody>
      </p:sp>
      <p:pic>
        <p:nvPicPr>
          <p:cNvPr id="2" name="Audio 1">
            <a:hlinkClick r:id="" action="ppaction://media"/>
            <a:extLst>
              <a:ext uri="{FF2B5EF4-FFF2-40B4-BE49-F238E27FC236}">
                <a16:creationId xmlns:a16="http://schemas.microsoft.com/office/drawing/2014/main" id="{6159F9BB-AA02-4727-BB19-5B7C709368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3193555"/>
      </p:ext>
    </p:extLst>
  </p:cSld>
  <p:clrMapOvr>
    <a:masterClrMapping/>
  </p:clrMapOvr>
  <mc:AlternateContent xmlns:mc="http://schemas.openxmlformats.org/markup-compatibility/2006" xmlns:p14="http://schemas.microsoft.com/office/powerpoint/2010/main">
    <mc:Choice Requires="p14">
      <p:transition spd="med" p14:dur="700" advTm="40522">
        <p:fade/>
      </p:transition>
    </mc:Choice>
    <mc:Fallback xmlns="">
      <p:transition spd="med" advTm="405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07450" y="406400"/>
            <a:ext cx="4573192" cy="2819400"/>
          </a:xfrm>
        </p:spPr>
        <p:txBody>
          <a:bodyPr>
            <a:normAutofit/>
          </a:bodyPr>
          <a:lstStyle/>
          <a:p>
            <a:r>
              <a:rPr lang="en-US" dirty="0"/>
              <a:t>On the loss of a mother</a:t>
            </a:r>
            <a:endParaRPr lang="en-AU" dirty="0"/>
          </a:p>
        </p:txBody>
      </p:sp>
      <p:sp>
        <p:nvSpPr>
          <p:cNvPr id="4" name="Text Placeholder 3"/>
          <p:cNvSpPr>
            <a:spLocks noGrp="1"/>
          </p:cNvSpPr>
          <p:nvPr>
            <p:ph type="body" sz="half" idx="2"/>
          </p:nvPr>
        </p:nvSpPr>
        <p:spPr>
          <a:xfrm>
            <a:off x="6907450" y="2755900"/>
            <a:ext cx="4573191" cy="3784600"/>
          </a:xfrm>
        </p:spPr>
        <p:txBody>
          <a:bodyPr>
            <a:normAutofit/>
          </a:bodyPr>
          <a:lstStyle/>
          <a:p>
            <a:r>
              <a:rPr lang="en-US" sz="2400" dirty="0">
                <a:latin typeface="Lucida Calligraphy" panose="03010101010101010101" pitchFamily="66" charset="0"/>
              </a:rPr>
              <a:t> </a:t>
            </a:r>
          </a:p>
          <a:p>
            <a:endParaRPr lang="en-US" sz="2400" dirty="0">
              <a:latin typeface="Lucida Calligraphy" panose="03010101010101010101" pitchFamily="66" charset="0"/>
            </a:endParaRPr>
          </a:p>
          <a:p>
            <a:r>
              <a:rPr lang="en-US" sz="3200" dirty="0">
                <a:latin typeface="Lucida Calligraphy" panose="03010101010101010101" pitchFamily="66" charset="0"/>
              </a:rPr>
              <a:t>“we were not able to protect her….”</a:t>
            </a:r>
          </a:p>
          <a:p>
            <a:endParaRPr lang="en-AU" dirty="0"/>
          </a:p>
        </p:txBody>
      </p:sp>
      <p:sp>
        <p:nvSpPr>
          <p:cNvPr id="13" name="Slide Number Placeholder 12"/>
          <p:cNvSpPr>
            <a:spLocks noGrp="1"/>
          </p:cNvSpPr>
          <p:nvPr>
            <p:ph type="sldNum" sz="quarter" idx="12"/>
          </p:nvPr>
        </p:nvSpPr>
        <p:spPr/>
        <p:txBody>
          <a:bodyPr/>
          <a:lstStyle/>
          <a:p>
            <a:fld id="{2A013F82-EE5E-44EE-A61D-E31C6657F26F}" type="slidenum">
              <a:rPr lang="en-AU" smtClean="0"/>
              <a:pPr/>
              <a:t>11</a:t>
            </a:fld>
            <a:endParaRPr lang="en-AU"/>
          </a:p>
        </p:txBody>
      </p:sp>
      <p:pic>
        <p:nvPicPr>
          <p:cNvPr id="8" name="Picture 7">
            <a:extLst>
              <a:ext uri="{FF2B5EF4-FFF2-40B4-BE49-F238E27FC236}">
                <a16:creationId xmlns:a16="http://schemas.microsoft.com/office/drawing/2014/main" id="{56D70A7E-6321-41B8-81D7-66CA11363857}"/>
              </a:ext>
            </a:extLst>
          </p:cNvPr>
          <p:cNvPicPr>
            <a:picLocks noChangeAspect="1"/>
          </p:cNvPicPr>
          <p:nvPr/>
        </p:nvPicPr>
        <p:blipFill>
          <a:blip r:embed="rId5"/>
          <a:stretch>
            <a:fillRect/>
          </a:stretch>
        </p:blipFill>
        <p:spPr>
          <a:xfrm>
            <a:off x="0" y="-520701"/>
            <a:ext cx="3920359" cy="7453623"/>
          </a:xfrm>
          <a:prstGeom prst="rect">
            <a:avLst/>
          </a:prstGeom>
        </p:spPr>
      </p:pic>
      <p:pic>
        <p:nvPicPr>
          <p:cNvPr id="2" name="Audio 1">
            <a:hlinkClick r:id="" action="ppaction://media"/>
            <a:extLst>
              <a:ext uri="{FF2B5EF4-FFF2-40B4-BE49-F238E27FC236}">
                <a16:creationId xmlns:a16="http://schemas.microsoft.com/office/drawing/2014/main" id="{26F9603E-9726-4E29-97CF-81247D7772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68342006"/>
      </p:ext>
    </p:extLst>
  </p:cSld>
  <p:clrMapOvr>
    <a:masterClrMapping/>
  </p:clrMapOvr>
  <mc:AlternateContent xmlns:mc="http://schemas.openxmlformats.org/markup-compatibility/2006" xmlns:p14="http://schemas.microsoft.com/office/powerpoint/2010/main">
    <mc:Choice Requires="p14">
      <p:transition spd="med" p14:dur="700" advTm="35795">
        <p:fade/>
      </p:transition>
    </mc:Choice>
    <mc:Fallback xmlns="">
      <p:transition spd="med" advTm="357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Colin Hays:</a:t>
            </a:r>
            <a:br>
              <a:rPr lang="en-US" dirty="0"/>
            </a:br>
            <a:r>
              <a:rPr lang="en-US" dirty="0"/>
              <a:t>On achievement</a:t>
            </a:r>
            <a:endParaRPr lang="en-AU" dirty="0"/>
          </a:p>
        </p:txBody>
      </p:sp>
      <p:sp>
        <p:nvSpPr>
          <p:cNvPr id="4" name="Text Placeholder 3"/>
          <p:cNvSpPr>
            <a:spLocks noGrp="1"/>
          </p:cNvSpPr>
          <p:nvPr>
            <p:ph type="body" sz="half" idx="2"/>
          </p:nvPr>
        </p:nvSpPr>
        <p:spPr/>
        <p:txBody>
          <a:bodyPr>
            <a:normAutofit lnSpcReduction="10000"/>
          </a:bodyPr>
          <a:lstStyle/>
          <a:p>
            <a:r>
              <a:rPr lang="en-US" sz="2800" dirty="0">
                <a:latin typeface="Lucida Calligraphy" panose="03010101010101010101" pitchFamily="66" charset="0"/>
              </a:rPr>
              <a:t>“ when you get what you want..</a:t>
            </a:r>
            <a:br>
              <a:rPr lang="en-US" sz="2800" dirty="0">
                <a:latin typeface="Lucida Calligraphy" panose="03010101010101010101" pitchFamily="66" charset="0"/>
              </a:rPr>
            </a:br>
            <a:r>
              <a:rPr lang="en-US" sz="2800" dirty="0">
                <a:latin typeface="Lucida Calligraphy" panose="03010101010101010101" pitchFamily="66" charset="0"/>
              </a:rPr>
              <a:t> you find out that it is the end of something else…”</a:t>
            </a:r>
          </a:p>
          <a:p>
            <a:endParaRPr lang="en-AU" dirty="0"/>
          </a:p>
        </p:txBody>
      </p:sp>
      <p:sp>
        <p:nvSpPr>
          <p:cNvPr id="9" name="Picture Placeholder 8"/>
          <p:cNvSpPr>
            <a:spLocks noGrp="1"/>
          </p:cNvSpPr>
          <p:nvPr>
            <p:ph type="pic" idx="1"/>
          </p:nvPr>
        </p:nvSpPr>
        <p:spPr/>
      </p:sp>
      <p:pic>
        <p:nvPicPr>
          <p:cNvPr id="7" name="Picture 6"/>
          <p:cNvPicPr>
            <a:picLocks noChangeAspect="1"/>
          </p:cNvPicPr>
          <p:nvPr/>
        </p:nvPicPr>
        <p:blipFill>
          <a:blip r:embed="rId5"/>
          <a:stretch>
            <a:fillRect/>
          </a:stretch>
        </p:blipFill>
        <p:spPr>
          <a:xfrm>
            <a:off x="0" y="0"/>
            <a:ext cx="4686300" cy="5623560"/>
          </a:xfrm>
          <a:prstGeom prst="rect">
            <a:avLst/>
          </a:prstGeom>
        </p:spPr>
      </p:pic>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13F82-EE5E-44EE-A61D-E31C6657F26F}" type="slidenum">
              <a:rPr kumimoji="0" lang="en-AU" sz="1000" b="0" i="0" u="none" strike="noStrike" kern="1200" cap="none" spc="0" normalizeH="0" baseline="0" noProof="0" smtClean="0">
                <a:ln>
                  <a:noFill/>
                </a:ln>
                <a:solidFill>
                  <a:srgbClr val="634823"/>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000" b="0" i="0" u="none" strike="noStrike" kern="1200" cap="none" spc="0" normalizeH="0" baseline="0" noProof="0">
              <a:ln>
                <a:noFill/>
              </a:ln>
              <a:solidFill>
                <a:srgbClr val="634823"/>
              </a:solidFill>
              <a:effectLst/>
              <a:uLnTx/>
              <a:uFillTx/>
              <a:latin typeface="Corbel"/>
              <a:ea typeface="+mn-ea"/>
              <a:cs typeface="+mn-cs"/>
            </a:endParaRPr>
          </a:p>
        </p:txBody>
      </p:sp>
      <p:pic>
        <p:nvPicPr>
          <p:cNvPr id="2" name="Audio 1">
            <a:hlinkClick r:id="" action="ppaction://media"/>
            <a:extLst>
              <a:ext uri="{FF2B5EF4-FFF2-40B4-BE49-F238E27FC236}">
                <a16:creationId xmlns:a16="http://schemas.microsoft.com/office/drawing/2014/main" id="{FFF51F92-3027-4B4F-A3E8-7CCF203FA6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8178667"/>
      </p:ext>
    </p:extLst>
  </p:cSld>
  <p:clrMapOvr>
    <a:masterClrMapping/>
  </p:clrMapOvr>
  <mc:AlternateContent xmlns:mc="http://schemas.openxmlformats.org/markup-compatibility/2006" xmlns:p14="http://schemas.microsoft.com/office/powerpoint/2010/main">
    <mc:Choice Requires="p14">
      <p:transition spd="med" p14:dur="700" advTm="62021">
        <p:fade/>
      </p:transition>
    </mc:Choice>
    <mc:Fallback xmlns="">
      <p:transition spd="med" advTm="620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idx="1"/>
          </p:nvPr>
        </p:nvSpPr>
        <p:spPr/>
      </p:sp>
      <p:sp>
        <p:nvSpPr>
          <p:cNvPr id="4" name="Title 3"/>
          <p:cNvSpPr>
            <a:spLocks noGrp="1"/>
          </p:cNvSpPr>
          <p:nvPr>
            <p:ph type="title"/>
          </p:nvPr>
        </p:nvSpPr>
        <p:spPr/>
        <p:txBody>
          <a:bodyPr/>
          <a:lstStyle/>
          <a:p>
            <a:r>
              <a:rPr lang="en-US" dirty="0"/>
              <a:t>Steve Hayes:</a:t>
            </a:r>
            <a:br>
              <a:rPr lang="en-US" dirty="0"/>
            </a:br>
            <a:r>
              <a:rPr lang="en-US" dirty="0"/>
              <a:t>on love pain and purpose</a:t>
            </a:r>
            <a:endParaRPr lang="en-AU" dirty="0"/>
          </a:p>
        </p:txBody>
      </p:sp>
      <p:sp>
        <p:nvSpPr>
          <p:cNvPr id="6" name="Text Placeholder 5"/>
          <p:cNvSpPr>
            <a:spLocks noGrp="1"/>
          </p:cNvSpPr>
          <p:nvPr>
            <p:ph type="body" sz="half" idx="2"/>
          </p:nvPr>
        </p:nvSpPr>
        <p:spPr/>
        <p:txBody>
          <a:bodyPr/>
          <a:lstStyle/>
          <a:p>
            <a:r>
              <a:rPr lang="en-US" dirty="0">
                <a:latin typeface="Lucida Calligraphy" panose="03010101010101010101" pitchFamily="66" charset="0"/>
              </a:rPr>
              <a:t>“… we hurt where care and we care were we hurt….. These two pivots are the same thing…. bringing love to yourself even when it is hard, will help you bring love into the world”</a:t>
            </a:r>
            <a:endParaRPr lang="en-AU" dirty="0">
              <a:latin typeface="Lucida Calligraphy" panose="03010101010101010101" pitchFamily="66" charset="0"/>
            </a:endParaRPr>
          </a:p>
        </p:txBody>
      </p:sp>
      <p:pic>
        <p:nvPicPr>
          <p:cNvPr id="7" name="Picture 6"/>
          <p:cNvPicPr>
            <a:picLocks noChangeAspect="1"/>
          </p:cNvPicPr>
          <p:nvPr/>
        </p:nvPicPr>
        <p:blipFill>
          <a:blip r:embed="rId5"/>
          <a:stretch>
            <a:fillRect/>
          </a:stretch>
        </p:blipFill>
        <p:spPr>
          <a:xfrm>
            <a:off x="0" y="3"/>
            <a:ext cx="6445279" cy="3951288"/>
          </a:xfrm>
          <a:prstGeom prst="rect">
            <a:avLst/>
          </a:prstGeom>
        </p:spPr>
      </p:pic>
      <p:sp>
        <p:nvSpPr>
          <p:cNvPr id="8" name="Slide Number Placeholder 7"/>
          <p:cNvSpPr>
            <a:spLocks noGrp="1"/>
          </p:cNvSpPr>
          <p:nvPr>
            <p:ph type="sldNum" sz="quarter" idx="12"/>
          </p:nvPr>
        </p:nvSpPr>
        <p:spPr/>
        <p:txBody>
          <a:bodyPr/>
          <a:lstStyle/>
          <a:p>
            <a:fld id="{2A013F82-EE5E-44EE-A61D-E31C6657F26F}" type="slidenum">
              <a:rPr lang="en-AU" smtClean="0"/>
              <a:pPr/>
              <a:t>13</a:t>
            </a:fld>
            <a:endParaRPr lang="en-AU"/>
          </a:p>
        </p:txBody>
      </p:sp>
      <p:pic>
        <p:nvPicPr>
          <p:cNvPr id="2" name="Audio 1">
            <a:hlinkClick r:id="" action="ppaction://media"/>
            <a:extLst>
              <a:ext uri="{FF2B5EF4-FFF2-40B4-BE49-F238E27FC236}">
                <a16:creationId xmlns:a16="http://schemas.microsoft.com/office/drawing/2014/main" id="{E38FA0AC-3B22-405E-9EBD-9561DB37A3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55523691"/>
      </p:ext>
    </p:extLst>
  </p:cSld>
  <p:clrMapOvr>
    <a:masterClrMapping/>
  </p:clrMapOvr>
  <mc:AlternateContent xmlns:mc="http://schemas.openxmlformats.org/markup-compatibility/2006" xmlns:p14="http://schemas.microsoft.com/office/powerpoint/2010/main">
    <mc:Choice Requires="p14">
      <p:transition spd="med" p14:dur="700" advTm="56969">
        <p:fade/>
      </p:transition>
    </mc:Choice>
    <mc:Fallback xmlns="">
      <p:transition spd="med" advTm="569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Discovery</a:t>
            </a:r>
            <a:endParaRPr lang="en-AU" dirty="0"/>
          </a:p>
        </p:txBody>
      </p:sp>
      <p:sp>
        <p:nvSpPr>
          <p:cNvPr id="3" name="Content Placeholder 2"/>
          <p:cNvSpPr>
            <a:spLocks noGrp="1"/>
          </p:cNvSpPr>
          <p:nvPr>
            <p:ph idx="1"/>
          </p:nvPr>
        </p:nvSpPr>
        <p:spPr>
          <a:xfrm>
            <a:off x="846139" y="1619251"/>
            <a:ext cx="9601198" cy="4333874"/>
          </a:xfrm>
        </p:spPr>
        <p:txBody>
          <a:bodyPr>
            <a:normAutofit fontScale="62500" lnSpcReduction="20000"/>
          </a:bodyPr>
          <a:lstStyle/>
          <a:p>
            <a:r>
              <a:rPr lang="en-US" sz="5800" dirty="0"/>
              <a:t>Every action serves a need…. </a:t>
            </a:r>
          </a:p>
          <a:p>
            <a:pPr lvl="1"/>
            <a:r>
              <a:rPr lang="en-US" sz="5100" dirty="0"/>
              <a:t>How did we hurt ourselves?</a:t>
            </a:r>
          </a:p>
          <a:p>
            <a:pPr lvl="1"/>
            <a:r>
              <a:rPr lang="en-US" sz="5100" dirty="0"/>
              <a:t>What was the context  and consequence?</a:t>
            </a:r>
          </a:p>
          <a:p>
            <a:pPr lvl="0"/>
            <a:r>
              <a:rPr lang="en-US" sz="5800" dirty="0"/>
              <a:t>To what extent do we now experience: </a:t>
            </a:r>
          </a:p>
          <a:p>
            <a:pPr lvl="1"/>
            <a:r>
              <a:rPr lang="en-US" sz="5800" dirty="0"/>
              <a:t>shame, guilt, self blame, regret, remorse?</a:t>
            </a:r>
          </a:p>
          <a:p>
            <a:pPr lvl="0"/>
            <a:r>
              <a:rPr lang="en-US" sz="5800" dirty="0"/>
              <a:t>What are to common  responses  when we  contact with this burden</a:t>
            </a:r>
          </a:p>
          <a:p>
            <a:pPr lvl="1"/>
            <a:r>
              <a:rPr lang="en-US" sz="5800" dirty="0"/>
              <a:t>avoidance,  withdrawal, other unworkable action….</a:t>
            </a:r>
            <a:endParaRPr lang="en-AU" sz="5100" dirty="0"/>
          </a:p>
          <a:p>
            <a:endParaRPr lang="en-AU" dirty="0"/>
          </a:p>
        </p:txBody>
      </p:sp>
      <p:sp>
        <p:nvSpPr>
          <p:cNvPr id="5" name="Slide Number Placeholder 4"/>
          <p:cNvSpPr>
            <a:spLocks noGrp="1"/>
          </p:cNvSpPr>
          <p:nvPr>
            <p:ph type="sldNum" sz="quarter" idx="12"/>
          </p:nvPr>
        </p:nvSpPr>
        <p:spPr/>
        <p:txBody>
          <a:bodyPr/>
          <a:lstStyle/>
          <a:p>
            <a:fld id="{CA8D9AD5-F248-4919-864A-CFD76CC027D6}" type="slidenum">
              <a:rPr lang="en-AU" smtClean="0"/>
              <a:t>14</a:t>
            </a:fld>
            <a:endParaRPr lang="en-AU"/>
          </a:p>
        </p:txBody>
      </p:sp>
      <p:pic>
        <p:nvPicPr>
          <p:cNvPr id="4" name="Audio 3">
            <a:hlinkClick r:id="" action="ppaction://media"/>
            <a:extLst>
              <a:ext uri="{FF2B5EF4-FFF2-40B4-BE49-F238E27FC236}">
                <a16:creationId xmlns:a16="http://schemas.microsoft.com/office/drawing/2014/main" id="{7EA7D593-C2DE-4E16-9F4B-CABFD0C232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06968573"/>
      </p:ext>
    </p:extLst>
  </p:cSld>
  <p:clrMapOvr>
    <a:masterClrMapping/>
  </p:clrMapOvr>
  <mc:AlternateContent xmlns:mc="http://schemas.openxmlformats.org/markup-compatibility/2006" xmlns:p14="http://schemas.microsoft.com/office/powerpoint/2010/main">
    <mc:Choice Requires="p14">
      <p:transition spd="med" p14:dur="700" advTm="97003">
        <p:fade/>
      </p:transition>
    </mc:Choice>
    <mc:Fallback xmlns="">
      <p:transition spd="med" advTm="970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5"/>
          <a:srcRect l="13617" r="13617"/>
          <a:stretch>
            <a:fillRect/>
          </a:stretch>
        </p:blipFill>
        <p:spPr>
          <a:prstGeom prst="rect">
            <a:avLst/>
          </a:prstGeom>
        </p:spPr>
      </p:pic>
      <p:sp>
        <p:nvSpPr>
          <p:cNvPr id="3" name="Title 2"/>
          <p:cNvSpPr>
            <a:spLocks noGrp="1"/>
          </p:cNvSpPr>
          <p:nvPr>
            <p:ph type="title"/>
          </p:nvPr>
        </p:nvSpPr>
        <p:spPr/>
        <p:txBody>
          <a:bodyPr/>
          <a:lstStyle/>
          <a:p>
            <a:r>
              <a:rPr lang="en-US" b="1" dirty="0"/>
              <a:t>Take Perspective</a:t>
            </a:r>
          </a:p>
        </p:txBody>
      </p:sp>
      <p:sp>
        <p:nvSpPr>
          <p:cNvPr id="8" name="Slide Number Placeholder 7"/>
          <p:cNvSpPr>
            <a:spLocks noGrp="1"/>
          </p:cNvSpPr>
          <p:nvPr>
            <p:ph type="sldNum" sz="quarter" idx="12"/>
          </p:nvPr>
        </p:nvSpPr>
        <p:spPr/>
        <p:txBody>
          <a:bodyPr/>
          <a:lstStyle/>
          <a:p>
            <a:fld id="{2A013F82-EE5E-44EE-A61D-E31C6657F26F}" type="slidenum">
              <a:rPr lang="en-AU" smtClean="0"/>
              <a:pPr/>
              <a:t>15</a:t>
            </a:fld>
            <a:endParaRPr lang="en-AU"/>
          </a:p>
        </p:txBody>
      </p:sp>
      <p:pic>
        <p:nvPicPr>
          <p:cNvPr id="2" name="Audio 1">
            <a:hlinkClick r:id="" action="ppaction://media"/>
            <a:extLst>
              <a:ext uri="{FF2B5EF4-FFF2-40B4-BE49-F238E27FC236}">
                <a16:creationId xmlns:a16="http://schemas.microsoft.com/office/drawing/2014/main" id="{354AAB74-F13F-405A-BE37-AEF6E7B12A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01661412"/>
      </p:ext>
    </p:extLst>
  </p:cSld>
  <p:clrMapOvr>
    <a:masterClrMapping/>
  </p:clrMapOvr>
  <mc:AlternateContent xmlns:mc="http://schemas.openxmlformats.org/markup-compatibility/2006" xmlns:p14="http://schemas.microsoft.com/office/powerpoint/2010/main">
    <mc:Choice Requires="p14">
      <p:transition spd="med" p14:dur="700" advTm="251309">
        <p:fade/>
      </p:transition>
    </mc:Choice>
    <mc:Fallback xmlns="">
      <p:transition spd="med" advTm="2513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 Stance - OPAL</a:t>
            </a:r>
            <a:endParaRPr lang="en-AU" dirty="0"/>
          </a:p>
        </p:txBody>
      </p:sp>
      <p:sp>
        <p:nvSpPr>
          <p:cNvPr id="7" name="Content Placeholder 6"/>
          <p:cNvSpPr>
            <a:spLocks noGrp="1"/>
          </p:cNvSpPr>
          <p:nvPr>
            <p:ph idx="1"/>
          </p:nvPr>
        </p:nvSpPr>
        <p:spPr>
          <a:xfrm>
            <a:off x="1844320" y="2317104"/>
            <a:ext cx="9828276" cy="3962400"/>
          </a:xfrm>
        </p:spPr>
        <p:txBody>
          <a:bodyPr>
            <a:normAutofit lnSpcReduction="10000"/>
          </a:bodyPr>
          <a:lstStyle/>
          <a:p>
            <a:r>
              <a:rPr lang="en-AU" b="1" dirty="0"/>
              <a:t>Openness:   </a:t>
            </a:r>
            <a:r>
              <a:rPr lang="en-AU" dirty="0"/>
              <a:t>Bring curiosity and interest to our experience</a:t>
            </a:r>
          </a:p>
          <a:p>
            <a:r>
              <a:rPr lang="en-AU" b="1" dirty="0"/>
              <a:t>Presence:      </a:t>
            </a:r>
            <a:r>
              <a:rPr lang="en-AU" dirty="0"/>
              <a:t>Lean into our experiences with compassion </a:t>
            </a:r>
          </a:p>
          <a:p>
            <a:r>
              <a:rPr lang="en-AU" b="1" dirty="0"/>
              <a:t>Acceptance: </a:t>
            </a:r>
            <a:r>
              <a:rPr lang="en-AU" dirty="0"/>
              <a:t>Give unconditional positive regard to ourselves</a:t>
            </a:r>
          </a:p>
          <a:p>
            <a:r>
              <a:rPr lang="en-AU" b="1" dirty="0"/>
              <a:t>Light:               </a:t>
            </a:r>
            <a:r>
              <a:rPr lang="en-AU" dirty="0"/>
              <a:t>Shine a light in our darkness, and</a:t>
            </a:r>
            <a:br>
              <a:rPr lang="en-AU" dirty="0"/>
            </a:br>
            <a:r>
              <a:rPr lang="en-AU" dirty="0"/>
              <a:t>                            lighten the burden </a:t>
            </a:r>
          </a:p>
          <a:p>
            <a:pPr marL="502920" lvl="1" indent="0">
              <a:buNone/>
            </a:pPr>
            <a:endParaRPr lang="en-US" sz="3200" dirty="0"/>
          </a:p>
          <a:p>
            <a:pPr marL="502920" lvl="1" indent="0">
              <a:buNone/>
            </a:pPr>
            <a:r>
              <a:rPr lang="en-US" sz="2800" b="1" dirty="0"/>
              <a:t>To understand  and respond to:</a:t>
            </a:r>
            <a:br>
              <a:rPr lang="en-US" sz="3200" dirty="0"/>
            </a:br>
            <a:r>
              <a:rPr lang="en-US" sz="2800" dirty="0"/>
              <a:t>Shame, Self-Blame, Guilt, Regret, Remorse</a:t>
            </a:r>
            <a:endParaRPr lang="en-AU" sz="2800" dirty="0"/>
          </a:p>
          <a:p>
            <a:endParaRPr lang="en-AU" dirty="0"/>
          </a:p>
        </p:txBody>
      </p:sp>
      <p:sp>
        <p:nvSpPr>
          <p:cNvPr id="2" name="Slide Number Placeholder 1"/>
          <p:cNvSpPr>
            <a:spLocks noGrp="1"/>
          </p:cNvSpPr>
          <p:nvPr>
            <p:ph type="sldNum" sz="quarter" idx="12"/>
          </p:nvPr>
        </p:nvSpPr>
        <p:spPr/>
        <p:txBody>
          <a:bodyPr/>
          <a:lstStyle/>
          <a:p>
            <a:fld id="{CA8D9AD5-F248-4919-864A-CFD76CC027D6}" type="slidenum">
              <a:rPr lang="en-AU" smtClean="0"/>
              <a:t>16</a:t>
            </a:fld>
            <a:endParaRPr lang="en-AU"/>
          </a:p>
        </p:txBody>
      </p:sp>
      <p:pic>
        <p:nvPicPr>
          <p:cNvPr id="5" name="Picture 4"/>
          <p:cNvPicPr>
            <a:picLocks noChangeAspect="1"/>
          </p:cNvPicPr>
          <p:nvPr/>
        </p:nvPicPr>
        <p:blipFill>
          <a:blip r:embed="rId5"/>
          <a:stretch>
            <a:fillRect/>
          </a:stretch>
        </p:blipFill>
        <p:spPr>
          <a:xfrm>
            <a:off x="674785" y="2317104"/>
            <a:ext cx="1443329" cy="2463282"/>
          </a:xfrm>
          <a:prstGeom prst="rect">
            <a:avLst/>
          </a:prstGeom>
        </p:spPr>
      </p:pic>
      <p:pic>
        <p:nvPicPr>
          <p:cNvPr id="3" name="Audio 2">
            <a:hlinkClick r:id="" action="ppaction://media"/>
            <a:extLst>
              <a:ext uri="{FF2B5EF4-FFF2-40B4-BE49-F238E27FC236}">
                <a16:creationId xmlns:a16="http://schemas.microsoft.com/office/drawing/2014/main" id="{BB4CC6A3-BE39-4515-B882-1324B2D64D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1975240"/>
      </p:ext>
    </p:extLst>
  </p:cSld>
  <p:clrMapOvr>
    <a:masterClrMapping/>
  </p:clrMapOvr>
  <mc:AlternateContent xmlns:mc="http://schemas.openxmlformats.org/markup-compatibility/2006" xmlns:p14="http://schemas.microsoft.com/office/powerpoint/2010/main">
    <mc:Choice Requires="p14">
      <p:transition spd="med" p14:dur="700" advTm="54115">
        <p:fade/>
      </p:transition>
    </mc:Choice>
    <mc:Fallback xmlns="">
      <p:transition spd="med" advTm="541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Where is the perspective?</a:t>
            </a:r>
            <a:endParaRPr lang="en-AU" dirty="0"/>
          </a:p>
        </p:txBody>
      </p:sp>
      <p:sp>
        <p:nvSpPr>
          <p:cNvPr id="7" name="Content Placeholder 6"/>
          <p:cNvSpPr>
            <a:spLocks noGrp="1"/>
          </p:cNvSpPr>
          <p:nvPr>
            <p:ph idx="1"/>
          </p:nvPr>
        </p:nvSpPr>
        <p:spPr/>
        <p:txBody>
          <a:bodyPr>
            <a:normAutofit fontScale="77500" lnSpcReduction="20000"/>
          </a:bodyPr>
          <a:lstStyle/>
          <a:p>
            <a:r>
              <a:rPr lang="en-US" sz="3900" dirty="0"/>
              <a:t>I am here now</a:t>
            </a:r>
          </a:p>
          <a:p>
            <a:r>
              <a:rPr lang="en-US" sz="3900" dirty="0"/>
              <a:t>a higher experience</a:t>
            </a:r>
          </a:p>
          <a:p>
            <a:r>
              <a:rPr lang="en-US" sz="3900" dirty="0"/>
              <a:t>meaning and purpose</a:t>
            </a:r>
          </a:p>
          <a:p>
            <a:r>
              <a:rPr lang="en-US" sz="3900" dirty="0"/>
              <a:t>being compassionate toward varying experiences of our self</a:t>
            </a:r>
          </a:p>
          <a:p>
            <a:pPr lvl="1"/>
            <a:r>
              <a:rPr lang="en-US" sz="3800" dirty="0"/>
              <a:t>Story, Process and Context</a:t>
            </a:r>
          </a:p>
          <a:p>
            <a:pPr lvl="1"/>
            <a:r>
              <a:rPr lang="en-US" sz="3800" dirty="0"/>
              <a:t>Quick thinking versus Slow thinking</a:t>
            </a:r>
          </a:p>
          <a:p>
            <a:pPr lvl="1"/>
            <a:r>
              <a:rPr lang="en-US" sz="3800" dirty="0"/>
              <a:t>Imagination versus Knowledge </a:t>
            </a:r>
          </a:p>
          <a:p>
            <a:pPr lvl="1"/>
            <a:r>
              <a:rPr lang="en-US" sz="3800" dirty="0"/>
              <a:t>Mystery versus Certainty</a:t>
            </a:r>
          </a:p>
          <a:p>
            <a:pPr lvl="1"/>
            <a:endParaRPr lang="en-US" sz="3200" dirty="0"/>
          </a:p>
          <a:p>
            <a:endParaRPr lang="en-US" dirty="0"/>
          </a:p>
          <a:p>
            <a:endParaRPr lang="en-US" dirty="0"/>
          </a:p>
          <a:p>
            <a:endParaRPr lang="en-US" dirty="0"/>
          </a:p>
          <a:p>
            <a:endParaRPr lang="en-AU" dirty="0"/>
          </a:p>
        </p:txBody>
      </p:sp>
      <p:sp>
        <p:nvSpPr>
          <p:cNvPr id="2" name="Slide Number Placeholder 1"/>
          <p:cNvSpPr>
            <a:spLocks noGrp="1"/>
          </p:cNvSpPr>
          <p:nvPr>
            <p:ph type="sldNum" sz="quarter" idx="12"/>
          </p:nvPr>
        </p:nvSpPr>
        <p:spPr/>
        <p:txBody>
          <a:bodyPr/>
          <a:lstStyle/>
          <a:p>
            <a:fld id="{CA8D9AD5-F248-4919-864A-CFD76CC027D6}" type="slidenum">
              <a:rPr lang="en-AU" smtClean="0"/>
              <a:t>17</a:t>
            </a:fld>
            <a:endParaRPr lang="en-AU"/>
          </a:p>
        </p:txBody>
      </p:sp>
      <p:pic>
        <p:nvPicPr>
          <p:cNvPr id="3" name="Audio 2">
            <a:hlinkClick r:id="" action="ppaction://media"/>
            <a:extLst>
              <a:ext uri="{FF2B5EF4-FFF2-40B4-BE49-F238E27FC236}">
                <a16:creationId xmlns:a16="http://schemas.microsoft.com/office/drawing/2014/main" id="{28C7E867-15B9-4514-A21F-48027BABDD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539974"/>
      </p:ext>
    </p:extLst>
  </p:cSld>
  <p:clrMapOvr>
    <a:masterClrMapping/>
  </p:clrMapOvr>
  <mc:AlternateContent xmlns:mc="http://schemas.openxmlformats.org/markup-compatibility/2006" xmlns:p14="http://schemas.microsoft.com/office/powerpoint/2010/main">
    <mc:Choice Requires="p14">
      <p:transition spd="med" p14:dur="700" advTm="157726">
        <p:fade/>
      </p:transition>
    </mc:Choice>
    <mc:Fallback xmlns="">
      <p:transition spd="med" advTm="1577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AU" dirty="0"/>
            </a:br>
            <a:r>
              <a:rPr lang="en-US" dirty="0"/>
              <a:t>ACT/RFT approaches to exploring self forgiveness</a:t>
            </a:r>
            <a:br>
              <a:rPr lang="en-US" dirty="0"/>
            </a:br>
            <a:r>
              <a:rPr lang="en-US" dirty="0"/>
              <a:t>Engaging in a forgiving internal dialogue: </a:t>
            </a:r>
            <a:endParaRPr lang="en-AU" dirty="0"/>
          </a:p>
        </p:txBody>
      </p:sp>
      <p:sp>
        <p:nvSpPr>
          <p:cNvPr id="3" name="Content Placeholder 2"/>
          <p:cNvSpPr>
            <a:spLocks noGrp="1"/>
          </p:cNvSpPr>
          <p:nvPr>
            <p:ph idx="1"/>
          </p:nvPr>
        </p:nvSpPr>
        <p:spPr>
          <a:xfrm>
            <a:off x="1293813" y="1828800"/>
            <a:ext cx="10018955" cy="4396153"/>
          </a:xfrm>
        </p:spPr>
        <p:txBody>
          <a:bodyPr>
            <a:normAutofit/>
          </a:bodyPr>
          <a:lstStyle/>
          <a:p>
            <a:pPr lvl="1"/>
            <a:r>
              <a:rPr lang="en-US" sz="3200" dirty="0"/>
              <a:t>How would you take a perspective that helps  to understand:  </a:t>
            </a:r>
          </a:p>
          <a:p>
            <a:pPr lvl="2"/>
            <a:r>
              <a:rPr lang="en-US" sz="3200" dirty="0"/>
              <a:t>who you were at the time of the transgression </a:t>
            </a:r>
          </a:p>
          <a:p>
            <a:pPr lvl="2"/>
            <a:r>
              <a:rPr lang="en-US" sz="3200" dirty="0"/>
              <a:t>what your intentions were, and, </a:t>
            </a:r>
          </a:p>
          <a:p>
            <a:pPr lvl="2"/>
            <a:r>
              <a:rPr lang="en-US" sz="3200" dirty="0"/>
              <a:t>the unintended  effects of your actions</a:t>
            </a:r>
          </a:p>
          <a:p>
            <a:pPr lvl="1"/>
            <a:r>
              <a:rPr lang="en-US" sz="3200" dirty="0"/>
              <a:t>What values are hidden in the struggle and pain?</a:t>
            </a:r>
          </a:p>
          <a:p>
            <a:pPr lvl="1"/>
            <a:r>
              <a:rPr lang="en-US" sz="3200" dirty="0"/>
              <a:t>How might perspective transform this experience?</a:t>
            </a:r>
            <a:endParaRPr lang="en-AU" sz="3200" dirty="0"/>
          </a:p>
          <a:p>
            <a:endParaRPr lang="en-AU"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AU" sz="1000" b="0" i="0" u="none" strike="noStrike" kern="1200" cap="none" spc="0" normalizeH="0" baseline="0" noProof="0" smtClean="0">
                <a:ln>
                  <a:noFill/>
                </a:ln>
                <a:solidFill>
                  <a:srgbClr val="634823"/>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000" b="0" i="0" u="none" strike="noStrike" kern="1200" cap="none" spc="0" normalizeH="0" baseline="0" noProof="0">
              <a:ln>
                <a:noFill/>
              </a:ln>
              <a:solidFill>
                <a:srgbClr val="634823"/>
              </a:solidFill>
              <a:effectLst/>
              <a:uLnTx/>
              <a:uFillTx/>
              <a:latin typeface="Corbel"/>
              <a:ea typeface="+mn-ea"/>
              <a:cs typeface="+mn-cs"/>
            </a:endParaRPr>
          </a:p>
        </p:txBody>
      </p:sp>
      <p:pic>
        <p:nvPicPr>
          <p:cNvPr id="6" name="Audio 5">
            <a:hlinkClick r:id="" action="ppaction://media"/>
            <a:extLst>
              <a:ext uri="{FF2B5EF4-FFF2-40B4-BE49-F238E27FC236}">
                <a16:creationId xmlns:a16="http://schemas.microsoft.com/office/drawing/2014/main" id="{8D4AC565-D573-4CF4-90E0-3BA73C6B3B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626126"/>
      </p:ext>
    </p:extLst>
  </p:cSld>
  <p:clrMapOvr>
    <a:masterClrMapping/>
  </p:clrMapOvr>
  <mc:AlternateContent xmlns:mc="http://schemas.openxmlformats.org/markup-compatibility/2006" xmlns:p14="http://schemas.microsoft.com/office/powerpoint/2010/main">
    <mc:Choice Requires="p14">
      <p:transition spd="med" p14:dur="700" advTm="39769">
        <p:fade/>
      </p:transition>
    </mc:Choice>
    <mc:Fallback xmlns="">
      <p:transition spd="med" advTm="397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07450" y="406400"/>
            <a:ext cx="4573192" cy="2349500"/>
          </a:xfrm>
        </p:spPr>
        <p:txBody>
          <a:bodyPr>
            <a:normAutofit/>
          </a:bodyPr>
          <a:lstStyle/>
          <a:p>
            <a:r>
              <a:rPr lang="en-US" dirty="0"/>
              <a:t>John Lennon: </a:t>
            </a:r>
            <a:br>
              <a:rPr lang="en-US" dirty="0"/>
            </a:br>
            <a:r>
              <a:rPr lang="en-US" dirty="0"/>
              <a:t>On life and chaos</a:t>
            </a:r>
            <a:endParaRPr lang="en-AU" dirty="0"/>
          </a:p>
        </p:txBody>
      </p:sp>
      <p:sp>
        <p:nvSpPr>
          <p:cNvPr id="4" name="Text Placeholder 3"/>
          <p:cNvSpPr>
            <a:spLocks noGrp="1"/>
          </p:cNvSpPr>
          <p:nvPr>
            <p:ph type="body" sz="half" idx="2"/>
          </p:nvPr>
        </p:nvSpPr>
        <p:spPr>
          <a:xfrm>
            <a:off x="6907450" y="2755900"/>
            <a:ext cx="4573191" cy="3784600"/>
          </a:xfrm>
        </p:spPr>
        <p:txBody>
          <a:bodyPr>
            <a:normAutofit/>
          </a:bodyPr>
          <a:lstStyle/>
          <a:p>
            <a:r>
              <a:rPr lang="en-US" sz="3200" dirty="0">
                <a:latin typeface="Lucida Calligraphy" panose="03010101010101010101" pitchFamily="66" charset="0"/>
              </a:rPr>
              <a:t>“Life is what happens when you’re busy making other plans”</a:t>
            </a:r>
            <a:endParaRPr lang="en-AU" sz="3200" dirty="0">
              <a:latin typeface="Lucida Calligraphy" panose="03010101010101010101" pitchFamily="66" charset="0"/>
            </a:endParaRPr>
          </a:p>
          <a:p>
            <a:endParaRPr lang="en-AU" dirty="0"/>
          </a:p>
        </p:txBody>
      </p:sp>
      <p:pic>
        <p:nvPicPr>
          <p:cNvPr id="6" name="Picture Placeholder 5"/>
          <p:cNvPicPr>
            <a:picLocks noGrp="1" noChangeAspect="1"/>
          </p:cNvPicPr>
          <p:nvPr>
            <p:ph type="pic" idx="1"/>
          </p:nvPr>
        </p:nvPicPr>
        <p:blipFill>
          <a:blip r:embed="rId5"/>
          <a:srcRect t="19543" b="19543"/>
          <a:stretch>
            <a:fillRect/>
          </a:stretch>
        </p:blipFill>
        <p:spPr>
          <a:prstGeom prst="rect">
            <a:avLst/>
          </a:prstGeom>
        </p:spPr>
      </p:pic>
      <p:pic>
        <p:nvPicPr>
          <p:cNvPr id="7" name="Picture 6"/>
          <p:cNvPicPr>
            <a:picLocks noChangeAspect="1"/>
          </p:cNvPicPr>
          <p:nvPr/>
        </p:nvPicPr>
        <p:blipFill>
          <a:blip r:embed="rId6"/>
          <a:stretch>
            <a:fillRect/>
          </a:stretch>
        </p:blipFill>
        <p:spPr>
          <a:xfrm>
            <a:off x="871537" y="516233"/>
            <a:ext cx="1838325" cy="2486025"/>
          </a:xfrm>
          <a:prstGeom prst="rect">
            <a:avLst/>
          </a:prstGeom>
        </p:spPr>
      </p:pic>
      <p:pic>
        <p:nvPicPr>
          <p:cNvPr id="8" name="Picture 7"/>
          <p:cNvPicPr>
            <a:picLocks noChangeAspect="1"/>
          </p:cNvPicPr>
          <p:nvPr/>
        </p:nvPicPr>
        <p:blipFill>
          <a:blip r:embed="rId7"/>
          <a:stretch>
            <a:fillRect/>
          </a:stretch>
        </p:blipFill>
        <p:spPr>
          <a:xfrm>
            <a:off x="2946459" y="4217987"/>
            <a:ext cx="3048000" cy="1495425"/>
          </a:xfrm>
          <a:prstGeom prst="rect">
            <a:avLst/>
          </a:prstGeom>
        </p:spPr>
      </p:pic>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13F82-EE5E-44EE-A61D-E31C6657F26F}" type="slidenum">
              <a:rPr kumimoji="0" lang="en-AU" sz="1000" b="0" i="0" u="none" strike="noStrike" kern="1200" cap="none" spc="0" normalizeH="0" baseline="0" noProof="0" smtClean="0">
                <a:ln>
                  <a:noFill/>
                </a:ln>
                <a:solidFill>
                  <a:srgbClr val="634823"/>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000" b="0" i="0" u="none" strike="noStrike" kern="1200" cap="none" spc="0" normalizeH="0" baseline="0" noProof="0">
              <a:ln>
                <a:noFill/>
              </a:ln>
              <a:solidFill>
                <a:srgbClr val="634823"/>
              </a:solidFill>
              <a:effectLst/>
              <a:uLnTx/>
              <a:uFillTx/>
              <a:latin typeface="Corbel"/>
              <a:ea typeface="+mn-ea"/>
              <a:cs typeface="+mn-cs"/>
            </a:endParaRPr>
          </a:p>
        </p:txBody>
      </p:sp>
      <p:pic>
        <p:nvPicPr>
          <p:cNvPr id="10" name="Audio 9">
            <a:hlinkClick r:id="" action="ppaction://media"/>
            <a:extLst>
              <a:ext uri="{FF2B5EF4-FFF2-40B4-BE49-F238E27FC236}">
                <a16:creationId xmlns:a16="http://schemas.microsoft.com/office/drawing/2014/main" id="{112AB532-3D34-49B9-9B67-E4E6CBB040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30903370"/>
      </p:ext>
    </p:extLst>
  </p:cSld>
  <p:clrMapOvr>
    <a:masterClrMapping/>
  </p:clrMapOvr>
  <mc:AlternateContent xmlns:mc="http://schemas.openxmlformats.org/markup-compatibility/2006" xmlns:p14="http://schemas.microsoft.com/office/powerpoint/2010/main">
    <mc:Choice Requires="p14">
      <p:transition spd="med" p14:dur="700" advTm="60033">
        <p:fade/>
      </p:transition>
    </mc:Choice>
    <mc:Fallback xmlns="">
      <p:transition spd="med" advTm="600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5"/>
          <a:srcRect t="4191" b="4191"/>
          <a:stretch>
            <a:fillRect/>
          </a:stretch>
        </p:blipFill>
        <p:spPr>
          <a:prstGeom prst="rect">
            <a:avLst/>
          </a:prstGeom>
        </p:spPr>
      </p:pic>
      <p:sp>
        <p:nvSpPr>
          <p:cNvPr id="13" name="Title 12"/>
          <p:cNvSpPr>
            <a:spLocks noGrp="1"/>
          </p:cNvSpPr>
          <p:nvPr>
            <p:ph type="title"/>
          </p:nvPr>
        </p:nvSpPr>
        <p:spPr>
          <a:xfrm>
            <a:off x="6854341" y="212437"/>
            <a:ext cx="5119450" cy="1638300"/>
          </a:xfrm>
        </p:spPr>
        <p:txBody>
          <a:bodyPr>
            <a:normAutofit fontScale="90000"/>
          </a:bodyPr>
          <a:lstStyle/>
          <a:p>
            <a:br>
              <a:rPr lang="en-US" dirty="0"/>
            </a:br>
            <a:r>
              <a:rPr lang="en-US" dirty="0"/>
              <a:t> </a:t>
            </a:r>
            <a:r>
              <a:rPr lang="en-US" b="1" dirty="0"/>
              <a:t>ACT of  Self Forgiveness</a:t>
            </a:r>
            <a:br>
              <a:rPr lang="en-US" b="1" dirty="0"/>
            </a:br>
            <a:r>
              <a:rPr lang="en-US" b="1" dirty="0"/>
              <a:t>Why?</a:t>
            </a:r>
            <a:br>
              <a:rPr lang="en-US" b="1" dirty="0"/>
            </a:br>
            <a:endParaRPr lang="en-US" b="1" dirty="0"/>
          </a:p>
        </p:txBody>
      </p:sp>
      <p:sp>
        <p:nvSpPr>
          <p:cNvPr id="14" name="Content Placeholder 13"/>
          <p:cNvSpPr>
            <a:spLocks noGrp="1"/>
          </p:cNvSpPr>
          <p:nvPr>
            <p:ph type="body" sz="half" idx="2"/>
          </p:nvPr>
        </p:nvSpPr>
        <p:spPr>
          <a:xfrm>
            <a:off x="7009049" y="2044700"/>
            <a:ext cx="4573191" cy="3959813"/>
          </a:xfrm>
        </p:spPr>
        <p:txBody>
          <a:bodyPr>
            <a:normAutofit fontScale="62500" lnSpcReduction="20000"/>
          </a:bodyPr>
          <a:lstStyle/>
          <a:p>
            <a:r>
              <a:rPr lang="en-US" sz="3400" dirty="0"/>
              <a:t>Completing the Circle  - </a:t>
            </a:r>
            <a:br>
              <a:rPr lang="en-US" sz="3400" dirty="0"/>
            </a:br>
            <a:r>
              <a:rPr lang="en-US" sz="3400" dirty="0"/>
              <a:t>Self Forgiveness Community and </a:t>
            </a:r>
            <a:r>
              <a:rPr lang="en-US" sz="3400" dirty="0" err="1"/>
              <a:t>ACBS</a:t>
            </a:r>
            <a:endParaRPr lang="en-US" sz="3400" dirty="0"/>
          </a:p>
          <a:p>
            <a:r>
              <a:rPr lang="en-US" sz="3400" dirty="0"/>
              <a:t>Building an evidence-based set of principles for treatment of distress</a:t>
            </a:r>
          </a:p>
          <a:p>
            <a:r>
              <a:rPr lang="en-US" sz="3400" dirty="0"/>
              <a:t>Providing useful therapeutic pathways based on self-compassion, ACT/RFT</a:t>
            </a:r>
          </a:p>
          <a:p>
            <a:r>
              <a:rPr lang="en-US" sz="3400" dirty="0"/>
              <a:t>ACT with Self-forgiveness is the </a:t>
            </a:r>
            <a:r>
              <a:rPr lang="en-AU" sz="3400" i="1" dirty="0"/>
              <a:t>lapis </a:t>
            </a:r>
            <a:r>
              <a:rPr lang="en-AU" sz="3400" i="1" dirty="0" err="1"/>
              <a:t>philosophorum</a:t>
            </a:r>
            <a:r>
              <a:rPr lang="en-AU" sz="3400" i="1" dirty="0"/>
              <a:t> - the philosophers stone </a:t>
            </a:r>
            <a:r>
              <a:rPr lang="en-US" sz="3400" dirty="0"/>
              <a:t>that turns  base metal (Regret… etc ) into gold ( a renewed life) </a:t>
            </a:r>
          </a:p>
          <a:p>
            <a:endParaRPr lang="en-US" dirty="0"/>
          </a:p>
        </p:txBody>
      </p:sp>
      <p:sp>
        <p:nvSpPr>
          <p:cNvPr id="5" name="Slide Number Placeholder 4"/>
          <p:cNvSpPr>
            <a:spLocks noGrp="1"/>
          </p:cNvSpPr>
          <p:nvPr>
            <p:ph type="sldNum" sz="quarter" idx="12"/>
          </p:nvPr>
        </p:nvSpPr>
        <p:spPr/>
        <p:txBody>
          <a:bodyPr/>
          <a:lstStyle/>
          <a:p>
            <a:fld id="{2A013F82-EE5E-44EE-A61D-E31C6657F26F}" type="slidenum">
              <a:rPr lang="en-AU" smtClean="0"/>
              <a:pPr/>
              <a:t>2</a:t>
            </a:fld>
            <a:endParaRPr lang="en-AU"/>
          </a:p>
        </p:txBody>
      </p:sp>
      <p:pic>
        <p:nvPicPr>
          <p:cNvPr id="3" name="Audio 2">
            <a:hlinkClick r:id="" action="ppaction://media"/>
            <a:extLst>
              <a:ext uri="{FF2B5EF4-FFF2-40B4-BE49-F238E27FC236}">
                <a16:creationId xmlns:a16="http://schemas.microsoft.com/office/drawing/2014/main" id="{0AEB46D0-D592-423A-A582-DC95063839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78088458"/>
      </p:ext>
    </p:extLst>
  </p:cSld>
  <p:clrMapOvr>
    <a:masterClrMapping/>
  </p:clrMapOvr>
  <mc:AlternateContent xmlns:mc="http://schemas.openxmlformats.org/markup-compatibility/2006" xmlns:p14="http://schemas.microsoft.com/office/powerpoint/2010/main">
    <mc:Choice Requires="p14">
      <p:transition spd="med" p14:dur="700" advTm="92273">
        <p:fade/>
      </p:transition>
    </mc:Choice>
    <mc:Fallback xmlns="">
      <p:transition spd="med" advTm="922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Relational Frames</a:t>
            </a:r>
            <a:endParaRPr lang="en-AU" dirty="0"/>
          </a:p>
        </p:txBody>
      </p:sp>
      <p:sp>
        <p:nvSpPr>
          <p:cNvPr id="3" name="Content Placeholder 2"/>
          <p:cNvSpPr>
            <a:spLocks noGrp="1"/>
          </p:cNvSpPr>
          <p:nvPr>
            <p:ph idx="1"/>
          </p:nvPr>
        </p:nvSpPr>
        <p:spPr>
          <a:xfrm>
            <a:off x="1293813" y="1828801"/>
            <a:ext cx="10282301" cy="4685122"/>
          </a:xfrm>
        </p:spPr>
        <p:txBody>
          <a:bodyPr>
            <a:normAutofit/>
          </a:bodyPr>
          <a:lstStyle/>
          <a:p>
            <a:pPr marL="45720" indent="0">
              <a:lnSpc>
                <a:spcPct val="150000"/>
              </a:lnSpc>
              <a:buNone/>
            </a:pPr>
            <a:r>
              <a:rPr lang="en-US" dirty="0">
                <a:solidFill>
                  <a:srgbClr val="0000FF"/>
                </a:solidFill>
              </a:rPr>
              <a:t>How else can I view this?  			</a:t>
            </a:r>
            <a:r>
              <a:rPr lang="en-US" dirty="0">
                <a:solidFill>
                  <a:srgbClr val="C00000"/>
                </a:solidFill>
              </a:rPr>
              <a:t>Perspective taking</a:t>
            </a:r>
          </a:p>
          <a:p>
            <a:pPr marL="45720" indent="0">
              <a:lnSpc>
                <a:spcPct val="150000"/>
              </a:lnSpc>
              <a:buNone/>
            </a:pPr>
            <a:r>
              <a:rPr lang="en-US" dirty="0">
                <a:solidFill>
                  <a:srgbClr val="0000FF"/>
                </a:solidFill>
              </a:rPr>
              <a:t>How is this Like That? 				</a:t>
            </a:r>
            <a:r>
              <a:rPr lang="en-US" dirty="0">
                <a:solidFill>
                  <a:srgbClr val="C00000"/>
                </a:solidFill>
              </a:rPr>
              <a:t>Coordination</a:t>
            </a:r>
          </a:p>
          <a:p>
            <a:pPr marL="45720" indent="0">
              <a:lnSpc>
                <a:spcPct val="150000"/>
              </a:lnSpc>
              <a:buNone/>
            </a:pPr>
            <a:r>
              <a:rPr lang="en-US" dirty="0">
                <a:solidFill>
                  <a:srgbClr val="0000FF"/>
                </a:solidFill>
              </a:rPr>
              <a:t>How does this cause that? 			</a:t>
            </a:r>
            <a:r>
              <a:rPr lang="en-US" dirty="0">
                <a:solidFill>
                  <a:srgbClr val="C00000"/>
                </a:solidFill>
              </a:rPr>
              <a:t>Contingency/Causality</a:t>
            </a:r>
          </a:p>
          <a:p>
            <a:pPr marL="45720" indent="0">
              <a:lnSpc>
                <a:spcPct val="150000"/>
              </a:lnSpc>
              <a:buNone/>
            </a:pPr>
            <a:r>
              <a:rPr lang="en-US" dirty="0">
                <a:solidFill>
                  <a:srgbClr val="0000FF"/>
                </a:solidFill>
              </a:rPr>
              <a:t>Is this better or worse than that? 		</a:t>
            </a:r>
            <a:r>
              <a:rPr lang="en-US" dirty="0">
                <a:solidFill>
                  <a:srgbClr val="C00000"/>
                </a:solidFill>
              </a:rPr>
              <a:t>Evaluative</a:t>
            </a:r>
          </a:p>
          <a:p>
            <a:pPr marL="45720" indent="0">
              <a:lnSpc>
                <a:spcPct val="150000"/>
              </a:lnSpc>
              <a:buNone/>
            </a:pPr>
            <a:r>
              <a:rPr lang="en-US" dirty="0">
                <a:solidFill>
                  <a:srgbClr val="0000FF"/>
                </a:solidFill>
              </a:rPr>
              <a:t>How does this  fit/contribute/build on that? 	</a:t>
            </a:r>
            <a:r>
              <a:rPr lang="en-US" dirty="0">
                <a:solidFill>
                  <a:srgbClr val="C00000"/>
                </a:solidFill>
              </a:rPr>
              <a:t>Hierarchical</a:t>
            </a:r>
          </a:p>
          <a:p>
            <a:pPr marL="45720" indent="0">
              <a:buNone/>
            </a:pPr>
            <a:endParaRPr lang="en-US" sz="2400" dirty="0">
              <a:solidFill>
                <a:srgbClr val="C00000"/>
              </a:solidFill>
            </a:endParaRPr>
          </a:p>
          <a:p>
            <a:endParaRPr lang="en-US" sz="2400" dirty="0"/>
          </a:p>
          <a:p>
            <a:endParaRPr lang="en-US" dirty="0"/>
          </a:p>
          <a:p>
            <a:endParaRPr lang="en-US" dirty="0"/>
          </a:p>
          <a:p>
            <a:endParaRPr lang="en-AU" dirty="0"/>
          </a:p>
        </p:txBody>
      </p:sp>
      <p:sp>
        <p:nvSpPr>
          <p:cNvPr id="4" name="Slide Number Placeholder 3"/>
          <p:cNvSpPr>
            <a:spLocks noGrp="1"/>
          </p:cNvSpPr>
          <p:nvPr>
            <p:ph type="sldNum" sz="quarter" idx="12"/>
          </p:nvPr>
        </p:nvSpPr>
        <p:spPr/>
        <p:txBody>
          <a:bodyPr/>
          <a:lstStyle/>
          <a:p>
            <a:fld id="{CA8D9AD5-F248-4919-864A-CFD76CC027D6}" type="slidenum">
              <a:rPr lang="en-AU" smtClean="0"/>
              <a:t>20</a:t>
            </a:fld>
            <a:endParaRPr lang="en-AU"/>
          </a:p>
        </p:txBody>
      </p:sp>
      <p:pic>
        <p:nvPicPr>
          <p:cNvPr id="6" name="Audio 5">
            <a:hlinkClick r:id="" action="ppaction://media"/>
            <a:extLst>
              <a:ext uri="{FF2B5EF4-FFF2-40B4-BE49-F238E27FC236}">
                <a16:creationId xmlns:a16="http://schemas.microsoft.com/office/drawing/2014/main" id="{7D73436E-5344-45A7-B3A1-2BF306FF87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0138979"/>
      </p:ext>
    </p:extLst>
  </p:cSld>
  <p:clrMapOvr>
    <a:masterClrMapping/>
  </p:clrMapOvr>
  <mc:AlternateContent xmlns:mc="http://schemas.openxmlformats.org/markup-compatibility/2006" xmlns:p14="http://schemas.microsoft.com/office/powerpoint/2010/main">
    <mc:Choice Requires="p14">
      <p:transition spd="med" p14:dur="700" advTm="100022">
        <p:fade/>
      </p:transition>
    </mc:Choice>
    <mc:Fallback xmlns="">
      <p:transition spd="med" advTm="1000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86341" y="709126"/>
            <a:ext cx="4573192" cy="1737049"/>
          </a:xfrm>
        </p:spPr>
        <p:txBody>
          <a:bodyPr/>
          <a:lstStyle/>
          <a:p>
            <a:r>
              <a:rPr lang="en-US" b="1" dirty="0"/>
              <a:t>Values and Pathways</a:t>
            </a:r>
          </a:p>
        </p:txBody>
      </p:sp>
      <p:pic>
        <p:nvPicPr>
          <p:cNvPr id="2" name="Picture 1"/>
          <p:cNvPicPr>
            <a:picLocks noChangeAspect="1"/>
          </p:cNvPicPr>
          <p:nvPr/>
        </p:nvPicPr>
        <p:blipFill>
          <a:blip r:embed="rId5"/>
          <a:stretch>
            <a:fillRect/>
          </a:stretch>
        </p:blipFill>
        <p:spPr>
          <a:xfrm>
            <a:off x="9067068" y="3974126"/>
            <a:ext cx="2381250" cy="2381250"/>
          </a:xfrm>
          <a:prstGeom prst="rect">
            <a:avLst/>
          </a:prstGeom>
        </p:spPr>
      </p:pic>
      <p:pic>
        <p:nvPicPr>
          <p:cNvPr id="8" name="Picture Placeholder 7"/>
          <p:cNvPicPr>
            <a:picLocks noGrp="1" noChangeAspect="1"/>
          </p:cNvPicPr>
          <p:nvPr>
            <p:ph type="pic" idx="1"/>
          </p:nvPr>
        </p:nvPicPr>
        <p:blipFill>
          <a:blip r:embed="rId6"/>
          <a:srcRect l="19302" r="19302"/>
          <a:stretch>
            <a:fillRect/>
          </a:stretch>
        </p:blipFill>
        <p:spPr>
          <a:prstGeom prst="rect">
            <a:avLst/>
          </a:prstGeom>
        </p:spPr>
      </p:pic>
      <p:pic>
        <p:nvPicPr>
          <p:cNvPr id="9" name="Picture 8"/>
          <p:cNvPicPr>
            <a:picLocks noChangeAspect="1"/>
          </p:cNvPicPr>
          <p:nvPr/>
        </p:nvPicPr>
        <p:blipFill>
          <a:blip r:embed="rId7"/>
          <a:stretch>
            <a:fillRect/>
          </a:stretch>
        </p:blipFill>
        <p:spPr>
          <a:xfrm>
            <a:off x="0" y="3"/>
            <a:ext cx="6617794" cy="3974123"/>
          </a:xfrm>
          <a:prstGeom prst="rect">
            <a:avLst/>
          </a:prstGeom>
        </p:spPr>
      </p:pic>
      <p:sp>
        <p:nvSpPr>
          <p:cNvPr id="10" name="Slide Number Placeholder 9"/>
          <p:cNvSpPr>
            <a:spLocks noGrp="1"/>
          </p:cNvSpPr>
          <p:nvPr>
            <p:ph type="sldNum" sz="quarter" idx="12"/>
          </p:nvPr>
        </p:nvSpPr>
        <p:spPr/>
        <p:txBody>
          <a:bodyPr/>
          <a:lstStyle/>
          <a:p>
            <a:fld id="{2A013F82-EE5E-44EE-A61D-E31C6657F26F}" type="slidenum">
              <a:rPr lang="en-AU" smtClean="0"/>
              <a:pPr/>
              <a:t>21</a:t>
            </a:fld>
            <a:endParaRPr lang="en-AU"/>
          </a:p>
        </p:txBody>
      </p:sp>
      <p:sp>
        <p:nvSpPr>
          <p:cNvPr id="11" name="Rectangle 10"/>
          <p:cNvSpPr/>
          <p:nvPr/>
        </p:nvSpPr>
        <p:spPr>
          <a:xfrm>
            <a:off x="31573" y="4729361"/>
            <a:ext cx="6096000" cy="1200329"/>
          </a:xfrm>
          <a:prstGeom prst="rect">
            <a:avLst/>
          </a:prstGeom>
        </p:spPr>
        <p:txBody>
          <a:bodyPr>
            <a:spAutoFit/>
          </a:bodyPr>
          <a:lstStyle/>
          <a:p>
            <a:pPr algn="ctr"/>
            <a:r>
              <a:rPr lang="en-US" sz="2400" dirty="0">
                <a:latin typeface="Lucida Calligraphy" panose="03010101010101010101" pitchFamily="66" charset="0"/>
              </a:rPr>
              <a:t>Values are the compass </a:t>
            </a:r>
          </a:p>
          <a:p>
            <a:pPr algn="ctr"/>
            <a:r>
              <a:rPr lang="en-US" sz="2400" dirty="0">
                <a:latin typeface="Lucida Calligraphy" panose="03010101010101010101" pitchFamily="66" charset="0"/>
              </a:rPr>
              <a:t>to find our way out of the swamp </a:t>
            </a:r>
          </a:p>
          <a:p>
            <a:pPr algn="ctr"/>
            <a:r>
              <a:rPr lang="en-US" sz="2400" dirty="0">
                <a:latin typeface="Lucida Calligraphy" panose="03010101010101010101" pitchFamily="66" charset="0"/>
              </a:rPr>
              <a:t>of unforgiveness toward  ourselves</a:t>
            </a:r>
          </a:p>
        </p:txBody>
      </p:sp>
      <p:pic>
        <p:nvPicPr>
          <p:cNvPr id="5" name="Audio 4">
            <a:hlinkClick r:id="" action="ppaction://media"/>
            <a:extLst>
              <a:ext uri="{FF2B5EF4-FFF2-40B4-BE49-F238E27FC236}">
                <a16:creationId xmlns:a16="http://schemas.microsoft.com/office/drawing/2014/main" id="{CA641E41-40C5-462E-A0E2-EFB26A375B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40889105"/>
      </p:ext>
    </p:extLst>
  </p:cSld>
  <p:clrMapOvr>
    <a:masterClrMapping/>
  </p:clrMapOvr>
  <mc:AlternateContent xmlns:mc="http://schemas.openxmlformats.org/markup-compatibility/2006" xmlns:p14="http://schemas.microsoft.com/office/powerpoint/2010/main">
    <mc:Choice Requires="p14">
      <p:transition spd="med" p14:dur="700" advTm="100390">
        <p:fade/>
      </p:transition>
    </mc:Choice>
    <mc:Fallback xmlns="">
      <p:transition spd="med" advTm="1003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 values perspective </a:t>
            </a:r>
            <a:br>
              <a:rPr lang="en-US" dirty="0"/>
            </a:br>
            <a:r>
              <a:rPr lang="en-US" dirty="0"/>
              <a:t>provides a reference point to: </a:t>
            </a:r>
          </a:p>
        </p:txBody>
      </p:sp>
      <p:sp>
        <p:nvSpPr>
          <p:cNvPr id="3" name="Content Placeholder 2"/>
          <p:cNvSpPr>
            <a:spLocks noGrp="1"/>
          </p:cNvSpPr>
          <p:nvPr>
            <p:ph idx="1"/>
          </p:nvPr>
        </p:nvSpPr>
        <p:spPr/>
        <p:txBody>
          <a:bodyPr>
            <a:normAutofit fontScale="92500" lnSpcReduction="10000"/>
          </a:bodyPr>
          <a:lstStyle/>
          <a:p>
            <a:pPr lvl="0"/>
            <a:endParaRPr lang="en-US" sz="3900" dirty="0"/>
          </a:p>
          <a:p>
            <a:pPr lvl="1"/>
            <a:r>
              <a:rPr lang="en-US" sz="3500" dirty="0"/>
              <a:t>Understand the context of the transgression</a:t>
            </a:r>
          </a:p>
          <a:p>
            <a:pPr marL="502920" lvl="1" indent="0">
              <a:buNone/>
            </a:pPr>
            <a:endParaRPr lang="en-US" sz="3500" dirty="0"/>
          </a:p>
          <a:p>
            <a:pPr lvl="1"/>
            <a:r>
              <a:rPr lang="en-US" sz="3500" dirty="0"/>
              <a:t>Identify to what extent a transgression contravened our values  </a:t>
            </a:r>
          </a:p>
          <a:p>
            <a:pPr marL="502920" lvl="1" indent="0">
              <a:buNone/>
            </a:pPr>
            <a:endParaRPr lang="en-AU" sz="3500" dirty="0"/>
          </a:p>
          <a:p>
            <a:pPr lvl="1"/>
            <a:r>
              <a:rPr lang="en-US" sz="3500" dirty="0"/>
              <a:t>Understand that the process of contact with painful experiences needs a values based perspective</a:t>
            </a:r>
            <a:endParaRPr lang="en-AU" sz="3500" dirty="0"/>
          </a:p>
          <a:p>
            <a:endParaRPr lang="en-AU" dirty="0"/>
          </a:p>
        </p:txBody>
      </p:sp>
      <p:pic>
        <p:nvPicPr>
          <p:cNvPr id="4" name="Audio 3">
            <a:hlinkClick r:id="" action="ppaction://media"/>
            <a:extLst>
              <a:ext uri="{FF2B5EF4-FFF2-40B4-BE49-F238E27FC236}">
                <a16:creationId xmlns:a16="http://schemas.microsoft.com/office/drawing/2014/main" id="{858EF53F-45CE-49A5-BA25-D599EE12CC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6785715"/>
      </p:ext>
    </p:extLst>
  </p:cSld>
  <p:clrMapOvr>
    <a:masterClrMapping/>
  </p:clrMapOvr>
  <mc:AlternateContent xmlns:mc="http://schemas.openxmlformats.org/markup-compatibility/2006" xmlns:p14="http://schemas.microsoft.com/office/powerpoint/2010/main">
    <mc:Choice Requires="p14">
      <p:transition spd="med" p14:dur="700" advTm="79757">
        <p:fade/>
      </p:transition>
    </mc:Choice>
    <mc:Fallback xmlns="">
      <p:transition spd="med" advTm="797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Values Inventory </a:t>
            </a:r>
            <a:r>
              <a:rPr lang="en-US" sz="2400" dirty="0"/>
              <a:t>examples…..</a:t>
            </a:r>
            <a:endParaRPr lang="en-AU" dirty="0"/>
          </a:p>
        </p:txBody>
      </p:sp>
      <p:sp>
        <p:nvSpPr>
          <p:cNvPr id="3" name="Content Placeholder 2"/>
          <p:cNvSpPr>
            <a:spLocks noGrp="1"/>
          </p:cNvSpPr>
          <p:nvPr>
            <p:ph idx="1"/>
          </p:nvPr>
        </p:nvSpPr>
        <p:spPr>
          <a:xfrm>
            <a:off x="1293814" y="1638300"/>
            <a:ext cx="10326686" cy="4914900"/>
          </a:xfrm>
        </p:spPr>
        <p:txBody>
          <a:bodyPr>
            <a:noAutofit/>
          </a:bodyPr>
          <a:lstStyle/>
          <a:p>
            <a:pPr marL="0" indent="-900000">
              <a:buNone/>
            </a:pPr>
            <a:r>
              <a:rPr lang="en-AU" sz="2000" dirty="0"/>
              <a:t>Assertiveness	to respectfully stand up for my rights and request what I want </a:t>
            </a:r>
          </a:p>
          <a:p>
            <a:pPr marL="0" indent="-900000">
              <a:buNone/>
            </a:pPr>
            <a:r>
              <a:rPr lang="en-AU" sz="2000" dirty="0"/>
              <a:t>Authenticity	 to be authentic, genuine, real; to be true to myself </a:t>
            </a:r>
          </a:p>
          <a:p>
            <a:pPr marL="0" indent="-900000">
              <a:buNone/>
            </a:pPr>
            <a:r>
              <a:rPr lang="en-AU" sz="2000" dirty="0"/>
              <a:t>Compassion	 to act with kindness towards those who are suffering </a:t>
            </a:r>
          </a:p>
          <a:p>
            <a:pPr marL="0" indent="-900000">
              <a:buNone/>
            </a:pPr>
            <a:r>
              <a:rPr lang="en-AU" sz="2000" dirty="0"/>
              <a:t>Courage	 	to be courageous or brave; to persist in the face of fear, threat, or difficulty </a:t>
            </a:r>
          </a:p>
          <a:p>
            <a:pPr marL="0" indent="-900000">
              <a:buNone/>
            </a:pPr>
            <a:r>
              <a:rPr lang="en-AU" sz="2000" dirty="0"/>
              <a:t>Freedom	to live freely; to choose how I live and behave, or help others do likewise </a:t>
            </a:r>
          </a:p>
          <a:p>
            <a:pPr marL="0" indent="-900000">
              <a:buNone/>
            </a:pPr>
            <a:r>
              <a:rPr lang="en-AU" sz="2000" dirty="0"/>
              <a:t>Friendliness	to be friendly, companionable, or agreeable towards others </a:t>
            </a:r>
          </a:p>
          <a:p>
            <a:pPr marL="0" indent="-900000">
              <a:buNone/>
            </a:pPr>
            <a:r>
              <a:rPr lang="en-AU" sz="2000" dirty="0"/>
              <a:t>Honesty	 	to be honest, truthful, and sincere with myself and others </a:t>
            </a:r>
          </a:p>
          <a:p>
            <a:pPr marL="0" indent="-900000">
              <a:buNone/>
            </a:pPr>
            <a:r>
              <a:rPr lang="en-AU" sz="2000" dirty="0"/>
              <a:t>Love		to act lovingly or affectionately towards myself or others </a:t>
            </a:r>
          </a:p>
          <a:p>
            <a:pPr marL="0" indent="-900000">
              <a:buNone/>
            </a:pPr>
            <a:r>
              <a:rPr lang="en-AU" sz="2000" dirty="0"/>
              <a:t>Mindfulness	 to be conscious of, open to, and curious about my here-and-now experience </a:t>
            </a:r>
          </a:p>
          <a:p>
            <a:pPr marL="0" indent="-900000">
              <a:buNone/>
            </a:pPr>
            <a:r>
              <a:rPr lang="en-AU" sz="2000" dirty="0"/>
              <a:t>Trust	 	to be trustworthy; to be loyal, faithful, sincere, and reliable </a:t>
            </a:r>
          </a:p>
        </p:txBody>
      </p:sp>
      <p:pic>
        <p:nvPicPr>
          <p:cNvPr id="4" name="Audio 3">
            <a:hlinkClick r:id="" action="ppaction://media"/>
            <a:extLst>
              <a:ext uri="{FF2B5EF4-FFF2-40B4-BE49-F238E27FC236}">
                <a16:creationId xmlns:a16="http://schemas.microsoft.com/office/drawing/2014/main" id="{4801867E-17D1-4D74-B32B-A3B2AC2C29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97899830"/>
      </p:ext>
    </p:extLst>
  </p:cSld>
  <p:clrMapOvr>
    <a:masterClrMapping/>
  </p:clrMapOvr>
  <mc:AlternateContent xmlns:mc="http://schemas.openxmlformats.org/markup-compatibility/2006" xmlns:p14="http://schemas.microsoft.com/office/powerpoint/2010/main">
    <mc:Choice Requires="p14">
      <p:transition spd="med" p14:dur="700" advTm="36572">
        <p:fade/>
      </p:transition>
    </mc:Choice>
    <mc:Fallback xmlns="">
      <p:transition spd="med" advTm="36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Values  to build pathways</a:t>
            </a:r>
            <a:endParaRPr lang="en-AU" dirty="0"/>
          </a:p>
        </p:txBody>
      </p:sp>
      <p:sp>
        <p:nvSpPr>
          <p:cNvPr id="3" name="Content Placeholder 2"/>
          <p:cNvSpPr>
            <a:spLocks noGrp="1"/>
          </p:cNvSpPr>
          <p:nvPr>
            <p:ph idx="1"/>
          </p:nvPr>
        </p:nvSpPr>
        <p:spPr>
          <a:xfrm>
            <a:off x="1293814" y="1828800"/>
            <a:ext cx="9601198" cy="4444999"/>
          </a:xfrm>
        </p:spPr>
        <p:txBody>
          <a:bodyPr>
            <a:normAutofit fontScale="92500"/>
          </a:bodyPr>
          <a:lstStyle/>
          <a:p>
            <a:r>
              <a:rPr lang="en-US" dirty="0"/>
              <a:t>We can Identify  how we may have ignored our values, or, </a:t>
            </a:r>
          </a:p>
          <a:p>
            <a:r>
              <a:rPr lang="en-US" dirty="0"/>
              <a:t>How values may have been in conflict</a:t>
            </a:r>
          </a:p>
          <a:p>
            <a:r>
              <a:rPr lang="en-US" dirty="0"/>
              <a:t>Acknowledgement of values allows us to:</a:t>
            </a:r>
          </a:p>
          <a:p>
            <a:pPr lvl="1"/>
            <a:r>
              <a:rPr lang="en-US" sz="2800" dirty="0"/>
              <a:t>Provide a values based explanation of our behaviours and responses</a:t>
            </a:r>
          </a:p>
          <a:p>
            <a:pPr lvl="1"/>
            <a:r>
              <a:rPr lang="en-US" sz="2800" dirty="0"/>
              <a:t>Identify how we may be conflicted in our values and behaviors </a:t>
            </a:r>
            <a:endParaRPr lang="en-AU" sz="2800" dirty="0"/>
          </a:p>
          <a:p>
            <a:pPr lvl="1"/>
            <a:r>
              <a:rPr lang="en-US" sz="2800" dirty="0"/>
              <a:t>Recognize our avoidances and excuses</a:t>
            </a:r>
          </a:p>
          <a:p>
            <a:pPr lvl="1"/>
            <a:r>
              <a:rPr lang="en-US" sz="2800" dirty="0"/>
              <a:t>Admit  and take genuine responsibility</a:t>
            </a:r>
          </a:p>
          <a:p>
            <a:pPr lvl="1"/>
            <a:r>
              <a:rPr lang="en-US" sz="2800" dirty="0"/>
              <a:t>Provide a validation of our concern regarding the consequences </a:t>
            </a:r>
          </a:p>
        </p:txBody>
      </p:sp>
      <p:pic>
        <p:nvPicPr>
          <p:cNvPr id="4" name="Audio 3">
            <a:hlinkClick r:id="" action="ppaction://media"/>
            <a:extLst>
              <a:ext uri="{FF2B5EF4-FFF2-40B4-BE49-F238E27FC236}">
                <a16:creationId xmlns:a16="http://schemas.microsoft.com/office/drawing/2014/main" id="{B47F0FB1-7D2B-48FA-B8CC-E249022B28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66731300"/>
      </p:ext>
    </p:extLst>
  </p:cSld>
  <p:clrMapOvr>
    <a:masterClrMapping/>
  </p:clrMapOvr>
  <mc:AlternateContent xmlns:mc="http://schemas.openxmlformats.org/markup-compatibility/2006" xmlns:p14="http://schemas.microsoft.com/office/powerpoint/2010/main">
    <mc:Choice Requires="p14">
      <p:transition spd="med" p14:dur="700" advTm="34610">
        <p:fade/>
      </p:transition>
    </mc:Choice>
    <mc:Fallback xmlns="">
      <p:transition spd="med" advTm="346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97327" y="164123"/>
            <a:ext cx="4280273" cy="2250831"/>
          </a:xfrm>
        </p:spPr>
        <p:txBody>
          <a:bodyPr>
            <a:normAutofit/>
          </a:bodyPr>
          <a:lstStyle/>
          <a:p>
            <a:br>
              <a:rPr lang="en-US" dirty="0"/>
            </a:br>
            <a:br>
              <a:rPr lang="en-US" dirty="0"/>
            </a:br>
            <a:r>
              <a:rPr lang="en-US" b="1" dirty="0"/>
              <a:t>Getting unstuck</a:t>
            </a:r>
          </a:p>
        </p:txBody>
      </p:sp>
      <p:pic>
        <p:nvPicPr>
          <p:cNvPr id="6" name="Picture 5"/>
          <p:cNvPicPr>
            <a:picLocks noChangeAspect="1"/>
          </p:cNvPicPr>
          <p:nvPr/>
        </p:nvPicPr>
        <p:blipFill>
          <a:blip r:embed="rId5"/>
          <a:stretch>
            <a:fillRect/>
          </a:stretch>
        </p:blipFill>
        <p:spPr>
          <a:xfrm>
            <a:off x="7513148" y="2919798"/>
            <a:ext cx="2838563" cy="3264348"/>
          </a:xfrm>
          <a:prstGeom prst="rect">
            <a:avLst/>
          </a:prstGeom>
        </p:spPr>
      </p:pic>
      <p:pic>
        <p:nvPicPr>
          <p:cNvPr id="10" name="Picture 9"/>
          <p:cNvPicPr>
            <a:picLocks noChangeAspect="1"/>
          </p:cNvPicPr>
          <p:nvPr/>
        </p:nvPicPr>
        <p:blipFill>
          <a:blip r:embed="rId6"/>
          <a:stretch>
            <a:fillRect/>
          </a:stretch>
        </p:blipFill>
        <p:spPr>
          <a:xfrm>
            <a:off x="0" y="3"/>
            <a:ext cx="4536831" cy="4745640"/>
          </a:xfrm>
          <a:prstGeom prst="rect">
            <a:avLst/>
          </a:prstGeom>
        </p:spPr>
      </p:pic>
      <p:sp>
        <p:nvSpPr>
          <p:cNvPr id="11" name="Slide Number Placeholder 10"/>
          <p:cNvSpPr>
            <a:spLocks noGrp="1"/>
          </p:cNvSpPr>
          <p:nvPr>
            <p:ph type="sldNum" sz="quarter" idx="12"/>
          </p:nvPr>
        </p:nvSpPr>
        <p:spPr/>
        <p:txBody>
          <a:bodyPr/>
          <a:lstStyle/>
          <a:p>
            <a:fld id="{2A013F82-EE5E-44EE-A61D-E31C6657F26F}" type="slidenum">
              <a:rPr lang="en-AU" smtClean="0"/>
              <a:pPr/>
              <a:t>25</a:t>
            </a:fld>
            <a:endParaRPr lang="en-AU"/>
          </a:p>
        </p:txBody>
      </p:sp>
      <p:pic>
        <p:nvPicPr>
          <p:cNvPr id="2" name="Audio 1">
            <a:hlinkClick r:id="" action="ppaction://media"/>
            <a:extLst>
              <a:ext uri="{FF2B5EF4-FFF2-40B4-BE49-F238E27FC236}">
                <a16:creationId xmlns:a16="http://schemas.microsoft.com/office/drawing/2014/main" id="{1E3DF2D5-9504-4586-9DD8-A2AFB5C84E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50769963"/>
      </p:ext>
    </p:extLst>
  </p:cSld>
  <p:clrMapOvr>
    <a:masterClrMapping/>
  </p:clrMapOvr>
  <mc:AlternateContent xmlns:mc="http://schemas.openxmlformats.org/markup-compatibility/2006" xmlns:p14="http://schemas.microsoft.com/office/powerpoint/2010/main">
    <mc:Choice Requires="p14">
      <p:transition spd="med" p14:dur="700" advTm="53355">
        <p:fade/>
      </p:transition>
    </mc:Choice>
    <mc:Fallback xmlns="">
      <p:transition spd="med" advTm="533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rtlCol="0">
            <a:normAutofit/>
          </a:bodyPr>
          <a:lstStyle/>
          <a:p>
            <a:pPr>
              <a:defRPr/>
            </a:pPr>
            <a:r>
              <a:rPr lang="en-AU" sz="3600" dirty="0"/>
              <a:t>Getting Unstuck</a:t>
            </a:r>
            <a:r>
              <a:rPr lang="en-AU" dirty="0"/>
              <a:t>:</a:t>
            </a:r>
            <a:r>
              <a:rPr lang="en-AU" sz="3600" dirty="0"/>
              <a:t> Psychological Flexibility</a:t>
            </a:r>
            <a:br>
              <a:rPr lang="en-AU" dirty="0"/>
            </a:br>
            <a:endParaRPr lang="en-AU" dirty="0"/>
          </a:p>
        </p:txBody>
      </p:sp>
      <p:sp>
        <p:nvSpPr>
          <p:cNvPr id="23555" name="Rectangle 3"/>
          <p:cNvSpPr>
            <a:spLocks noGrp="1" noChangeArrowheads="1"/>
          </p:cNvSpPr>
          <p:nvPr>
            <p:ph idx="1"/>
          </p:nvPr>
        </p:nvSpPr>
        <p:spPr/>
        <p:txBody>
          <a:bodyPr/>
          <a:lstStyle/>
          <a:p>
            <a:pPr eaLnBrk="1" hangingPunct="1"/>
            <a:endParaRPr lang="en-AU" altLang="en-US" dirty="0"/>
          </a:p>
          <a:p>
            <a:pPr eaLnBrk="1" hangingPunct="1">
              <a:buFontTx/>
              <a:buNone/>
            </a:pPr>
            <a:r>
              <a:rPr lang="en-AU" altLang="en-US" dirty="0"/>
              <a:t>				</a:t>
            </a:r>
          </a:p>
          <a:p>
            <a:pPr eaLnBrk="1" hangingPunct="1">
              <a:buFontTx/>
              <a:buNone/>
            </a:pPr>
            <a:endParaRPr lang="en-AU" altLang="en-US" dirty="0"/>
          </a:p>
        </p:txBody>
      </p:sp>
      <p:sp>
        <p:nvSpPr>
          <p:cNvPr id="5" name="Slide Number Placeholder 5"/>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5AF1C8C-30F2-4B3E-B587-BA81F213E17B}" type="slidenum">
              <a:rPr kumimoji="0" lang="en-AU" altLang="en-US" sz="10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altLang="en-US" sz="10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6" name="Hexagon 5"/>
          <p:cNvSpPr/>
          <p:nvPr/>
        </p:nvSpPr>
        <p:spPr>
          <a:xfrm>
            <a:off x="4295775" y="2060576"/>
            <a:ext cx="3384550" cy="3097213"/>
          </a:xfrm>
          <a:prstGeom prst="hexagon">
            <a:avLst/>
          </a:prstGeom>
          <a:noFill/>
          <a:ln w="127000">
            <a:solidFill>
              <a:srgbClr val="7030A0"/>
            </a:solidFill>
          </a:ln>
          <a:effectLst>
            <a:outerShdw blurRad="50800" dist="50800" dir="5400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7" name="TextBox 6"/>
          <p:cNvSpPr txBox="1"/>
          <p:nvPr/>
        </p:nvSpPr>
        <p:spPr>
          <a:xfrm>
            <a:off x="1847850" y="2133601"/>
            <a:ext cx="2592388" cy="8302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EBB419">
                    <a:lumMod val="50000"/>
                  </a:srgbClr>
                </a:solidFill>
                <a:effectLst/>
                <a:uLnTx/>
                <a:uFillTx/>
                <a:latin typeface="Corbel"/>
                <a:ea typeface="+mn-ea"/>
                <a:cs typeface="+mn-cs"/>
              </a:rPr>
              <a:t>Acceptance / Willingness</a:t>
            </a:r>
          </a:p>
        </p:txBody>
      </p:sp>
      <p:sp>
        <p:nvSpPr>
          <p:cNvPr id="8" name="TextBox 7"/>
          <p:cNvSpPr txBox="1"/>
          <p:nvPr/>
        </p:nvSpPr>
        <p:spPr>
          <a:xfrm>
            <a:off x="1774825" y="4005263"/>
            <a:ext cx="2592388" cy="12001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EBB419">
                    <a:lumMod val="50000"/>
                  </a:srgbClr>
                </a:solidFill>
                <a:effectLst/>
                <a:uLnTx/>
                <a:uFillTx/>
                <a:latin typeface="Corbel"/>
                <a:ea typeface="+mn-ea"/>
                <a:cs typeface="+mn-cs"/>
              </a:rPr>
              <a:t>Defusion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EBB419">
                    <a:lumMod val="50000"/>
                  </a:srgbClr>
                </a:solidFill>
                <a:effectLst/>
                <a:uLnTx/>
                <a:uFillTx/>
                <a:latin typeface="Corbel"/>
                <a:ea typeface="+mn-ea"/>
                <a:cs typeface="+mn-cs"/>
              </a:rPr>
              <a:t>Watch your thinking</a:t>
            </a:r>
          </a:p>
        </p:txBody>
      </p:sp>
      <p:sp>
        <p:nvSpPr>
          <p:cNvPr id="9" name="TextBox 8"/>
          <p:cNvSpPr txBox="1"/>
          <p:nvPr/>
        </p:nvSpPr>
        <p:spPr>
          <a:xfrm>
            <a:off x="4008439" y="1341439"/>
            <a:ext cx="4103687" cy="460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EBB419">
                    <a:lumMod val="50000"/>
                  </a:srgbClr>
                </a:solidFill>
                <a:effectLst/>
                <a:uLnTx/>
                <a:uFillTx/>
                <a:latin typeface="Corbel"/>
                <a:ea typeface="+mn-ea"/>
                <a:cs typeface="+mn-cs"/>
              </a:rPr>
              <a:t>The Self as Observer</a:t>
            </a:r>
          </a:p>
        </p:txBody>
      </p:sp>
      <p:sp>
        <p:nvSpPr>
          <p:cNvPr id="10" name="TextBox 9"/>
          <p:cNvSpPr txBox="1"/>
          <p:nvPr/>
        </p:nvSpPr>
        <p:spPr>
          <a:xfrm>
            <a:off x="7620000" y="4191001"/>
            <a:ext cx="2592388" cy="8302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EBB419">
                    <a:lumMod val="50000"/>
                  </a:srgbClr>
                </a:solidFill>
                <a:effectLst/>
                <a:uLnTx/>
                <a:uFillTx/>
                <a:latin typeface="Corbel"/>
                <a:ea typeface="+mn-ea"/>
                <a:cs typeface="+mn-cs"/>
              </a:rPr>
              <a:t>Committed Action</a:t>
            </a:r>
          </a:p>
        </p:txBody>
      </p:sp>
      <p:sp>
        <p:nvSpPr>
          <p:cNvPr id="11" name="TextBox 10"/>
          <p:cNvSpPr txBox="1"/>
          <p:nvPr/>
        </p:nvSpPr>
        <p:spPr>
          <a:xfrm>
            <a:off x="7543800" y="2209801"/>
            <a:ext cx="2592388" cy="461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EBB419">
                    <a:lumMod val="50000"/>
                  </a:srgbClr>
                </a:solidFill>
                <a:effectLst/>
                <a:uLnTx/>
                <a:uFillTx/>
                <a:latin typeface="Corbel"/>
                <a:ea typeface="+mn-ea"/>
                <a:cs typeface="+mn-cs"/>
              </a:rPr>
              <a:t>Valued Living</a:t>
            </a:r>
          </a:p>
        </p:txBody>
      </p:sp>
      <p:sp>
        <p:nvSpPr>
          <p:cNvPr id="12" name="TextBox 11"/>
          <p:cNvSpPr txBox="1"/>
          <p:nvPr/>
        </p:nvSpPr>
        <p:spPr>
          <a:xfrm>
            <a:off x="3863975" y="5300663"/>
            <a:ext cx="4319588" cy="83185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EBB419">
                    <a:lumMod val="50000"/>
                  </a:srgbClr>
                </a:solidFill>
                <a:effectLst/>
                <a:uLnTx/>
                <a:uFillTx/>
                <a:latin typeface="Corbel"/>
                <a:ea typeface="+mn-ea"/>
                <a:cs typeface="+mn-cs"/>
              </a:rPr>
              <a:t>Being Present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EBB419">
                    <a:lumMod val="50000"/>
                  </a:srgbClr>
                </a:solidFill>
                <a:effectLst/>
                <a:uLnTx/>
                <a:uFillTx/>
                <a:latin typeface="Corbel"/>
                <a:ea typeface="+mn-ea"/>
                <a:cs typeface="+mn-cs"/>
              </a:rPr>
              <a:t>Living in the here and now</a:t>
            </a:r>
          </a:p>
        </p:txBody>
      </p:sp>
      <p:sp>
        <p:nvSpPr>
          <p:cNvPr id="21" name="Isosceles Triangle 20"/>
          <p:cNvSpPr/>
          <p:nvPr/>
        </p:nvSpPr>
        <p:spPr>
          <a:xfrm>
            <a:off x="4727575" y="2205039"/>
            <a:ext cx="2520950" cy="2232025"/>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2" name="Isosceles Triangle 21"/>
          <p:cNvSpPr/>
          <p:nvPr/>
        </p:nvSpPr>
        <p:spPr>
          <a:xfrm rot="10800000">
            <a:off x="4727575" y="2852739"/>
            <a:ext cx="2520950" cy="2232025"/>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3" name="TextBox 22"/>
          <p:cNvSpPr txBox="1"/>
          <p:nvPr/>
        </p:nvSpPr>
        <p:spPr>
          <a:xfrm>
            <a:off x="5087939" y="3433763"/>
            <a:ext cx="1800225" cy="64611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EBB419">
                    <a:lumMod val="50000"/>
                  </a:srgbClr>
                </a:solidFill>
                <a:effectLst/>
                <a:uLnTx/>
                <a:uFillTx/>
                <a:latin typeface="Corbel"/>
                <a:ea typeface="+mn-ea"/>
                <a:cs typeface="+mn-cs"/>
              </a:rPr>
              <a:t>Psychological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EBB419">
                    <a:lumMod val="50000"/>
                  </a:srgbClr>
                </a:solidFill>
                <a:effectLst/>
                <a:uLnTx/>
                <a:uFillTx/>
                <a:latin typeface="Corbel"/>
                <a:ea typeface="+mn-ea"/>
                <a:cs typeface="+mn-cs"/>
              </a:rPr>
              <a:t>Flexibility</a:t>
            </a:r>
          </a:p>
        </p:txBody>
      </p:sp>
      <p:pic>
        <p:nvPicPr>
          <p:cNvPr id="2" name="Audio 1">
            <a:hlinkClick r:id="" action="ppaction://media"/>
            <a:extLst>
              <a:ext uri="{FF2B5EF4-FFF2-40B4-BE49-F238E27FC236}">
                <a16:creationId xmlns:a16="http://schemas.microsoft.com/office/drawing/2014/main" id="{63597691-62D4-4459-B0B1-84D489FE50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54807243"/>
      </p:ext>
    </p:extLst>
  </p:cSld>
  <p:clrMapOvr>
    <a:masterClrMapping/>
  </p:clrMapOvr>
  <p:transition advTm="173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ACT and Clinically focused RFT</a:t>
            </a:r>
            <a:endParaRPr lang="en-AU" dirty="0"/>
          </a:p>
        </p:txBody>
      </p:sp>
      <p:sp>
        <p:nvSpPr>
          <p:cNvPr id="7" name="Content Placeholder 6"/>
          <p:cNvSpPr>
            <a:spLocks noGrp="1"/>
          </p:cNvSpPr>
          <p:nvPr>
            <p:ph idx="1"/>
          </p:nvPr>
        </p:nvSpPr>
        <p:spPr>
          <a:xfrm>
            <a:off x="1293814" y="1524000"/>
            <a:ext cx="10173508" cy="4876799"/>
          </a:xfrm>
        </p:spPr>
        <p:txBody>
          <a:bodyPr>
            <a:normAutofit fontScale="92500" lnSpcReduction="20000"/>
          </a:bodyPr>
          <a:lstStyle/>
          <a:p>
            <a:pPr>
              <a:buNone/>
              <a:defRPr/>
            </a:pPr>
            <a:r>
              <a:rPr lang="en-AU" sz="1600" b="1" dirty="0"/>
              <a:t>In the Present Moment</a:t>
            </a:r>
          </a:p>
          <a:p>
            <a:pPr lvl="1">
              <a:defRPr/>
            </a:pPr>
            <a:r>
              <a:rPr lang="en-AU" sz="1600" dirty="0"/>
              <a:t>Take time to get in touch with what is going on right here and now</a:t>
            </a:r>
          </a:p>
          <a:p>
            <a:pPr lvl="1">
              <a:defRPr/>
            </a:pPr>
            <a:r>
              <a:rPr lang="en-AU" sz="1600" dirty="0"/>
              <a:t>Take notice of your breath for 3-5 minutes</a:t>
            </a:r>
          </a:p>
          <a:p>
            <a:pPr>
              <a:buNone/>
              <a:defRPr/>
            </a:pPr>
            <a:r>
              <a:rPr lang="en-AU" sz="1600" b="1" dirty="0"/>
              <a:t>Values</a:t>
            </a:r>
          </a:p>
          <a:p>
            <a:pPr lvl="1">
              <a:defRPr/>
            </a:pPr>
            <a:r>
              <a:rPr lang="en-AU" sz="1600" dirty="0"/>
              <a:t>Identify your key values, How could you live more in line with them</a:t>
            </a:r>
          </a:p>
          <a:p>
            <a:pPr lvl="1">
              <a:defRPr/>
            </a:pPr>
            <a:r>
              <a:rPr lang="en-AU" sz="1600" dirty="0"/>
              <a:t>Have you neglected anything that is important for things that are not important?</a:t>
            </a:r>
          </a:p>
          <a:p>
            <a:pPr>
              <a:buNone/>
              <a:defRPr/>
            </a:pPr>
            <a:r>
              <a:rPr lang="en-AU" sz="1600" b="1" dirty="0"/>
              <a:t>Defusion on your stories/hot thought</a:t>
            </a:r>
          </a:p>
          <a:p>
            <a:pPr lvl="1">
              <a:defRPr/>
            </a:pPr>
            <a:r>
              <a:rPr lang="en-AU" sz="1600" dirty="0"/>
              <a:t>As you go about your day be mindful of those thoughts which are unworkable </a:t>
            </a:r>
          </a:p>
          <a:p>
            <a:pPr lvl="1">
              <a:defRPr/>
            </a:pPr>
            <a:r>
              <a:rPr lang="en-AU" sz="1600" dirty="0"/>
              <a:t>Practice letting go of those thoughts that are not useful</a:t>
            </a:r>
          </a:p>
          <a:p>
            <a:pPr>
              <a:buNone/>
              <a:defRPr/>
            </a:pPr>
            <a:r>
              <a:rPr lang="en-AU" sz="1600" b="1" dirty="0"/>
              <a:t>The Observant Self</a:t>
            </a:r>
          </a:p>
          <a:p>
            <a:pPr lvl="1">
              <a:defRPr/>
            </a:pPr>
            <a:r>
              <a:rPr lang="en-AU" sz="1600" dirty="0"/>
              <a:t>Meditate on observing your thoughts without getting bound up in them</a:t>
            </a:r>
          </a:p>
          <a:p>
            <a:pPr lvl="1">
              <a:defRPr/>
            </a:pPr>
            <a:r>
              <a:rPr lang="en-US" sz="1600" dirty="0"/>
              <a:t>Perspective exercises – How is this like or not like that?  How  would another view this? </a:t>
            </a:r>
            <a:br>
              <a:rPr lang="en-US" sz="1600" dirty="0"/>
            </a:br>
            <a:r>
              <a:rPr lang="en-US" sz="1600" dirty="0"/>
              <a:t>How would you see this in five years? How does this build on or subtract form your values?</a:t>
            </a:r>
            <a:endParaRPr lang="en-AU" sz="1600" dirty="0"/>
          </a:p>
          <a:p>
            <a:pPr>
              <a:buNone/>
              <a:defRPr/>
            </a:pPr>
            <a:r>
              <a:rPr lang="en-AU" sz="1600" b="1" dirty="0"/>
              <a:t>Willingness</a:t>
            </a:r>
          </a:p>
          <a:p>
            <a:pPr lvl="1">
              <a:defRPr/>
            </a:pPr>
            <a:r>
              <a:rPr lang="en-AU" sz="1600" dirty="0"/>
              <a:t>Make room for uncomfortable thoughts feelings sensations</a:t>
            </a:r>
          </a:p>
          <a:p>
            <a:pPr>
              <a:buNone/>
              <a:defRPr/>
            </a:pPr>
            <a:r>
              <a:rPr lang="en-AU" sz="1600" b="1" dirty="0"/>
              <a:t>Committed action</a:t>
            </a:r>
          </a:p>
          <a:p>
            <a:pPr lvl="1">
              <a:defRPr/>
            </a:pPr>
            <a:r>
              <a:rPr lang="en-AU" sz="1600" dirty="0"/>
              <a:t>Take action to live out your values in one key area today</a:t>
            </a:r>
          </a:p>
          <a:p>
            <a:endParaRPr lang="en-AU" dirty="0"/>
          </a:p>
        </p:txBody>
      </p:sp>
      <p:sp>
        <p:nvSpPr>
          <p:cNvPr id="2" name="Slide Number Placeholder 1"/>
          <p:cNvSpPr>
            <a:spLocks noGrp="1"/>
          </p:cNvSpPr>
          <p:nvPr>
            <p:ph type="sldNum" sz="quarter" idx="12"/>
          </p:nvPr>
        </p:nvSpPr>
        <p:spPr/>
        <p:txBody>
          <a:bodyPr/>
          <a:lstStyle/>
          <a:p>
            <a:fld id="{CA8D9AD5-F248-4919-864A-CFD76CC027D6}" type="slidenum">
              <a:rPr lang="en-AU" smtClean="0"/>
              <a:t>27</a:t>
            </a:fld>
            <a:endParaRPr lang="en-AU"/>
          </a:p>
        </p:txBody>
      </p:sp>
      <p:pic>
        <p:nvPicPr>
          <p:cNvPr id="3" name="Audio 2">
            <a:hlinkClick r:id="" action="ppaction://media"/>
            <a:extLst>
              <a:ext uri="{FF2B5EF4-FFF2-40B4-BE49-F238E27FC236}">
                <a16:creationId xmlns:a16="http://schemas.microsoft.com/office/drawing/2014/main" id="{FF0F527E-2C52-4EE1-9D4B-60B170734C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0162563"/>
      </p:ext>
    </p:extLst>
  </p:cSld>
  <p:clrMapOvr>
    <a:masterClrMapping/>
  </p:clrMapOvr>
  <mc:AlternateContent xmlns:mc="http://schemas.openxmlformats.org/markup-compatibility/2006" xmlns:p14="http://schemas.microsoft.com/office/powerpoint/2010/main">
    <mc:Choice Requires="p14">
      <p:transition spd="med" p14:dur="700" advTm="87813">
        <p:fade/>
      </p:transition>
    </mc:Choice>
    <mc:Fallback xmlns="">
      <p:transition spd="med" advTm="878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a:t>Getting unstuck Utilizing the ACT Matrix…</a:t>
            </a:r>
            <a:br>
              <a:rPr lang="en-AU" dirty="0"/>
            </a:br>
            <a:endParaRPr lang="en-AU" dirty="0"/>
          </a:p>
        </p:txBody>
      </p:sp>
      <p:sp>
        <p:nvSpPr>
          <p:cNvPr id="3" name="Content Placeholder 2"/>
          <p:cNvSpPr>
            <a:spLocks noGrp="1"/>
          </p:cNvSpPr>
          <p:nvPr>
            <p:ph idx="1"/>
          </p:nvPr>
        </p:nvSpPr>
        <p:spPr>
          <a:xfrm>
            <a:off x="1293814" y="1163782"/>
            <a:ext cx="9601198" cy="5237018"/>
          </a:xfrm>
        </p:spPr>
        <p:txBody>
          <a:bodyPr>
            <a:normAutofit fontScale="92500" lnSpcReduction="20000"/>
          </a:bodyPr>
          <a:lstStyle/>
          <a:p>
            <a:pPr lvl="1">
              <a:lnSpc>
                <a:spcPct val="150000"/>
              </a:lnSpc>
            </a:pPr>
            <a:r>
              <a:rPr lang="en-US" sz="2800" dirty="0"/>
              <a:t>Notice how inner world experiences relate to outer world behaviors</a:t>
            </a:r>
          </a:p>
          <a:p>
            <a:pPr lvl="1">
              <a:lnSpc>
                <a:spcPct val="150000"/>
              </a:lnSpc>
            </a:pPr>
            <a:r>
              <a:rPr lang="en-US" sz="2800" dirty="0"/>
              <a:t>Values vs Stuff that gets in the way</a:t>
            </a:r>
          </a:p>
          <a:p>
            <a:pPr lvl="1">
              <a:lnSpc>
                <a:spcPct val="150000"/>
              </a:lnSpc>
            </a:pPr>
            <a:r>
              <a:rPr lang="en-US" sz="2800" dirty="0"/>
              <a:t>Moves away and moves towards</a:t>
            </a:r>
          </a:p>
          <a:p>
            <a:pPr lvl="1">
              <a:lnSpc>
                <a:spcPct val="150000"/>
              </a:lnSpc>
            </a:pPr>
            <a:r>
              <a:rPr lang="en-US" sz="2800" dirty="0"/>
              <a:t>Identify how painful experiences (moves away) can also be used to highlight and clarify values</a:t>
            </a:r>
          </a:p>
          <a:p>
            <a:pPr lvl="1">
              <a:lnSpc>
                <a:spcPct val="150000"/>
              </a:lnSpc>
            </a:pPr>
            <a:r>
              <a:rPr lang="en-US" sz="2800" dirty="0"/>
              <a:t>Identify pathways for valued and committed action (moves toward)</a:t>
            </a:r>
          </a:p>
          <a:p>
            <a:pPr lvl="1">
              <a:lnSpc>
                <a:spcPct val="150000"/>
              </a:lnSpc>
            </a:pPr>
            <a:r>
              <a:rPr lang="en-US" sz="2800" dirty="0"/>
              <a:t>Use Relational frames understand experiences within  oneself</a:t>
            </a:r>
            <a:endParaRPr lang="en-AU" sz="2800" dirty="0"/>
          </a:p>
          <a:p>
            <a:endParaRPr lang="en-AU" dirty="0"/>
          </a:p>
        </p:txBody>
      </p:sp>
      <p:sp>
        <p:nvSpPr>
          <p:cNvPr id="4" name="Slide Number Placeholder 3"/>
          <p:cNvSpPr>
            <a:spLocks noGrp="1"/>
          </p:cNvSpPr>
          <p:nvPr>
            <p:ph type="sldNum" sz="quarter" idx="12"/>
          </p:nvPr>
        </p:nvSpPr>
        <p:spPr/>
        <p:txBody>
          <a:bodyPr/>
          <a:lstStyle/>
          <a:p>
            <a:fld id="{CA8D9AD5-F248-4919-864A-CFD76CC027D6}" type="slidenum">
              <a:rPr lang="en-AU" smtClean="0"/>
              <a:t>28</a:t>
            </a:fld>
            <a:endParaRPr lang="en-AU" dirty="0"/>
          </a:p>
        </p:txBody>
      </p:sp>
      <p:pic>
        <p:nvPicPr>
          <p:cNvPr id="5" name="Audio 4">
            <a:hlinkClick r:id="" action="ppaction://media"/>
            <a:extLst>
              <a:ext uri="{FF2B5EF4-FFF2-40B4-BE49-F238E27FC236}">
                <a16:creationId xmlns:a16="http://schemas.microsoft.com/office/drawing/2014/main" id="{B2A29A97-21D7-47C7-9495-C36E8574C0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3090482"/>
      </p:ext>
    </p:extLst>
  </p:cSld>
  <p:clrMapOvr>
    <a:masterClrMapping/>
  </p:clrMapOvr>
  <mc:AlternateContent xmlns:mc="http://schemas.openxmlformats.org/markup-compatibility/2006" xmlns:p14="http://schemas.microsoft.com/office/powerpoint/2010/main">
    <mc:Choice Requires="p14">
      <p:transition spd="med" p14:dur="700" advTm="74983">
        <p:fade/>
      </p:transition>
    </mc:Choice>
    <mc:Fallback xmlns="">
      <p:transition spd="med" advTm="749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41309" y="475950"/>
            <a:ext cx="8945414" cy="5532004"/>
            <a:chOff x="-1242378" y="192520"/>
            <a:chExt cx="8945809" cy="5532004"/>
          </a:xfrm>
          <a:noFill/>
        </p:grpSpPr>
        <p:cxnSp>
          <p:nvCxnSpPr>
            <p:cNvPr id="8" name="Straight Arrow Connector 7"/>
            <p:cNvCxnSpPr/>
            <p:nvPr/>
          </p:nvCxnSpPr>
          <p:spPr>
            <a:xfrm>
              <a:off x="3306726" y="797442"/>
              <a:ext cx="0" cy="3895725"/>
            </a:xfrm>
            <a:prstGeom prst="straightConnector1">
              <a:avLst/>
            </a:prstGeom>
            <a:grpFill/>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242378" y="192520"/>
              <a:ext cx="8945809" cy="5532004"/>
              <a:chOff x="-683579" y="192520"/>
              <a:chExt cx="8945809" cy="5532004"/>
            </a:xfrm>
            <a:grpFill/>
          </p:grpSpPr>
          <p:sp>
            <p:nvSpPr>
              <p:cNvPr id="10" name="Oval 9"/>
              <p:cNvSpPr/>
              <p:nvPr/>
            </p:nvSpPr>
            <p:spPr>
              <a:xfrm>
                <a:off x="1116647" y="723900"/>
                <a:ext cx="5524500" cy="4048125"/>
              </a:xfrm>
              <a:prstGeom prst="ellipse">
                <a:avLst/>
              </a:prstGeom>
              <a:grp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Corbel"/>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0909" y="192520"/>
                <a:ext cx="5829300" cy="5248275"/>
              </a:xfrm>
              <a:prstGeom prst="rect">
                <a:avLst/>
              </a:prstGeom>
              <a:grpFill/>
            </p:spPr>
          </p:pic>
          <p:cxnSp>
            <p:nvCxnSpPr>
              <p:cNvPr id="12" name="Straight Arrow Connector 11"/>
              <p:cNvCxnSpPr/>
              <p:nvPr/>
            </p:nvCxnSpPr>
            <p:spPr>
              <a:xfrm flipV="1">
                <a:off x="1430972" y="2695575"/>
                <a:ext cx="4933950" cy="45719"/>
              </a:xfrm>
              <a:prstGeom prst="straightConnector1">
                <a:avLst/>
              </a:prstGeom>
              <a:grpFill/>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 Box 2"/>
              <p:cNvSpPr txBox="1">
                <a:spLocks noChangeArrowheads="1"/>
              </p:cNvSpPr>
              <p:nvPr/>
            </p:nvSpPr>
            <p:spPr bwMode="auto">
              <a:xfrm>
                <a:off x="2945447" y="4857750"/>
                <a:ext cx="1800225" cy="286385"/>
              </a:xfrm>
              <a:prstGeom prst="rect">
                <a:avLst/>
              </a:prstGeom>
              <a:grp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Inner World Experience</a:t>
                </a:r>
                <a:endParaRPr kumimoji="0" lang="en-AU"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4" name="Text Box 2"/>
              <p:cNvSpPr txBox="1">
                <a:spLocks noChangeArrowheads="1"/>
              </p:cNvSpPr>
              <p:nvPr/>
            </p:nvSpPr>
            <p:spPr bwMode="auto">
              <a:xfrm>
                <a:off x="1945322" y="1323975"/>
                <a:ext cx="1743075" cy="476250"/>
              </a:xfrm>
              <a:prstGeom prst="rect">
                <a:avLst/>
              </a:prstGeom>
              <a:grp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Moves away from unwanted stuff</a:t>
                </a:r>
                <a:endParaRPr kumimoji="0" lang="en-AU"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5" name="Text Box 2"/>
              <p:cNvSpPr txBox="1">
                <a:spLocks noChangeArrowheads="1"/>
              </p:cNvSpPr>
              <p:nvPr/>
            </p:nvSpPr>
            <p:spPr bwMode="auto">
              <a:xfrm>
                <a:off x="1679218" y="3018162"/>
                <a:ext cx="2268091" cy="830997"/>
              </a:xfrm>
              <a:prstGeom prst="rect">
                <a:avLst/>
              </a:prstGeom>
              <a:grp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orbel"/>
                    <a:ea typeface="Times New Roman" panose="02020603050405020304" pitchFamily="18" charset="0"/>
                    <a:cs typeface="+mn-cs"/>
                  </a:rPr>
                  <a:t>Inner Obstacles unwanted  stuff that shows 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orbel"/>
                    <a:ea typeface="Times New Roman" panose="02020603050405020304" pitchFamily="18" charset="0"/>
                    <a:cs typeface="+mn-cs"/>
                  </a:rPr>
                  <a:t>Shame</a:t>
                </a:r>
                <a:r>
                  <a:rPr kumimoji="0" lang="en-AU" sz="1200" b="0" i="0" u="none" strike="noStrike" kern="0" cap="none" spc="0" normalizeH="0" baseline="0" noProof="0" dirty="0">
                    <a:ln>
                      <a:noFill/>
                    </a:ln>
                    <a:solidFill>
                      <a:srgbClr val="000000"/>
                    </a:solidFill>
                    <a:effectLst/>
                    <a:uLnTx/>
                    <a:uFillTx/>
                    <a:latin typeface="Corbel"/>
                    <a:ea typeface="Times New Roman" panose="02020603050405020304" pitchFamily="18" charset="0"/>
                    <a:cs typeface="+mn-cs"/>
                  </a:rPr>
                  <a:t>, Guilt, Self Blame,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orbel"/>
                    <a:ea typeface="Times New Roman" panose="02020603050405020304" pitchFamily="18" charset="0"/>
                    <a:cs typeface="+mn-cs"/>
                  </a:rPr>
                  <a:t>Regret, Remorse </a:t>
                </a:r>
              </a:p>
            </p:txBody>
          </p:sp>
          <p:sp>
            <p:nvSpPr>
              <p:cNvPr id="16" name="Text Box 2"/>
              <p:cNvSpPr txBox="1">
                <a:spLocks noChangeArrowheads="1"/>
              </p:cNvSpPr>
              <p:nvPr/>
            </p:nvSpPr>
            <p:spPr bwMode="auto">
              <a:xfrm>
                <a:off x="3936047" y="1295400"/>
                <a:ext cx="1800225" cy="472440"/>
              </a:xfrm>
              <a:prstGeom prst="rect">
                <a:avLst/>
              </a:prstGeom>
              <a:grp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Moves toward what or who is important to you </a:t>
                </a:r>
                <a:endParaRPr kumimoji="0" lang="en-AU"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7" name="Text Box 2"/>
              <p:cNvSpPr txBox="1">
                <a:spLocks noChangeArrowheads="1"/>
              </p:cNvSpPr>
              <p:nvPr/>
            </p:nvSpPr>
            <p:spPr bwMode="auto">
              <a:xfrm>
                <a:off x="3982424" y="2765830"/>
                <a:ext cx="1800225" cy="286385"/>
              </a:xfrm>
              <a:prstGeom prst="rect">
                <a:avLst/>
              </a:prstGeom>
              <a:grp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Values</a:t>
                </a:r>
                <a:endParaRPr kumimoji="0" lang="en-AU"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8" name="Text Box 2"/>
              <p:cNvSpPr txBox="1">
                <a:spLocks noChangeArrowheads="1"/>
              </p:cNvSpPr>
              <p:nvPr/>
            </p:nvSpPr>
            <p:spPr bwMode="auto">
              <a:xfrm>
                <a:off x="3974147" y="2276475"/>
                <a:ext cx="1800225" cy="286385"/>
              </a:xfrm>
              <a:prstGeom prst="rect">
                <a:avLst/>
              </a:prstGeom>
              <a:grp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Committed actions</a:t>
                </a:r>
                <a:endParaRPr kumimoji="0" lang="en-AU"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9" name="Text Box 2"/>
              <p:cNvSpPr txBox="1">
                <a:spLocks noChangeArrowheads="1"/>
              </p:cNvSpPr>
              <p:nvPr/>
            </p:nvSpPr>
            <p:spPr bwMode="auto">
              <a:xfrm>
                <a:off x="2851811" y="4234181"/>
                <a:ext cx="1800225" cy="286385"/>
              </a:xfrm>
              <a:prstGeom prst="rect">
                <a:avLst/>
              </a:prstGeom>
              <a:grp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Mental Experience </a:t>
                </a:r>
                <a:endParaRPr kumimoji="0" lang="en-AU"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0" name="Text Box 2"/>
              <p:cNvSpPr txBox="1">
                <a:spLocks noChangeArrowheads="1"/>
              </p:cNvSpPr>
              <p:nvPr/>
            </p:nvSpPr>
            <p:spPr bwMode="auto">
              <a:xfrm>
                <a:off x="1659572" y="2324100"/>
                <a:ext cx="1800225" cy="286385"/>
              </a:xfrm>
              <a:prstGeom prst="rect">
                <a:avLst/>
              </a:prstGeom>
              <a:grp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Struggle actions</a:t>
                </a:r>
                <a:endParaRPr kumimoji="0" lang="en-AU"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1" name="Text Box 2"/>
              <p:cNvSpPr txBox="1">
                <a:spLocks noChangeArrowheads="1"/>
              </p:cNvSpPr>
              <p:nvPr/>
            </p:nvSpPr>
            <p:spPr bwMode="auto">
              <a:xfrm>
                <a:off x="2964497" y="933450"/>
                <a:ext cx="1800225" cy="286385"/>
              </a:xfrm>
              <a:prstGeom prst="rect">
                <a:avLst/>
              </a:prstGeom>
              <a:grp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5 Senses Experience</a:t>
                </a:r>
                <a:endParaRPr kumimoji="0" lang="en-AU"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2" name="Text Box 2"/>
              <p:cNvSpPr txBox="1">
                <a:spLocks noChangeArrowheads="1"/>
              </p:cNvSpPr>
              <p:nvPr/>
            </p:nvSpPr>
            <p:spPr bwMode="auto">
              <a:xfrm>
                <a:off x="1659572" y="2791992"/>
                <a:ext cx="1800225" cy="286385"/>
              </a:xfrm>
              <a:prstGeom prst="rect">
                <a:avLst/>
              </a:prstGeom>
              <a:grp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Suffering</a:t>
                </a:r>
                <a:endParaRPr kumimoji="0" lang="en-AU"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3" name="Text Box 2"/>
              <p:cNvSpPr txBox="1">
                <a:spLocks noChangeArrowheads="1"/>
              </p:cNvSpPr>
              <p:nvPr/>
            </p:nvSpPr>
            <p:spPr bwMode="auto">
              <a:xfrm>
                <a:off x="3002577" y="230188"/>
                <a:ext cx="1800225" cy="286385"/>
              </a:xfrm>
              <a:prstGeom prst="rect">
                <a:avLst/>
              </a:prstGeom>
              <a:grp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Outer World Experience </a:t>
                </a:r>
                <a:endParaRPr kumimoji="0" lang="en-AU"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4" name="Text Box 2"/>
              <p:cNvSpPr txBox="1">
                <a:spLocks noChangeArrowheads="1"/>
              </p:cNvSpPr>
              <p:nvPr/>
            </p:nvSpPr>
            <p:spPr bwMode="auto">
              <a:xfrm>
                <a:off x="4169842" y="3007391"/>
                <a:ext cx="2419516" cy="1569660"/>
              </a:xfrm>
              <a:prstGeom prst="rect">
                <a:avLst/>
              </a:prstGeom>
              <a:grp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Who or what is important to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Restoration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Reconciliation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Repair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Self Acceptance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Self Compassion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Self Forgiveness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5" name="Text Box 2"/>
              <p:cNvSpPr txBox="1">
                <a:spLocks noChangeArrowheads="1"/>
              </p:cNvSpPr>
              <p:nvPr/>
            </p:nvSpPr>
            <p:spPr bwMode="auto">
              <a:xfrm>
                <a:off x="-683579" y="1584584"/>
                <a:ext cx="1800225" cy="286385"/>
              </a:xfrm>
              <a:prstGeom prst="rect">
                <a:avLst/>
              </a:prstGeom>
              <a:grp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Aversive Control </a:t>
                </a:r>
                <a:endParaRPr kumimoji="0" lang="en-AU"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6" name="Text Box 2"/>
              <p:cNvSpPr txBox="1">
                <a:spLocks noChangeArrowheads="1"/>
              </p:cNvSpPr>
              <p:nvPr/>
            </p:nvSpPr>
            <p:spPr bwMode="auto">
              <a:xfrm>
                <a:off x="6346504" y="1593416"/>
                <a:ext cx="1800225" cy="286385"/>
              </a:xfrm>
              <a:prstGeom prst="rect">
                <a:avLst/>
              </a:prstGeom>
              <a:grp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Appetitive Control </a:t>
                </a:r>
                <a:endParaRPr kumimoji="0" lang="en-AU"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7" name="Text Box 2"/>
              <p:cNvSpPr txBox="1">
                <a:spLocks noChangeArrowheads="1"/>
              </p:cNvSpPr>
              <p:nvPr/>
            </p:nvSpPr>
            <p:spPr bwMode="auto">
              <a:xfrm rot="16200000">
                <a:off x="116522" y="2590800"/>
                <a:ext cx="1171574" cy="287019"/>
              </a:xfrm>
              <a:prstGeom prst="rect">
                <a:avLst/>
              </a:prstGeom>
              <a:grp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Away  Moves </a:t>
                </a:r>
                <a:endParaRPr kumimoji="0" lang="en-AU"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8" name="Text Box 2"/>
              <p:cNvSpPr txBox="1">
                <a:spLocks noChangeArrowheads="1"/>
              </p:cNvSpPr>
              <p:nvPr/>
            </p:nvSpPr>
            <p:spPr bwMode="auto">
              <a:xfrm rot="5400000">
                <a:off x="6517321" y="2590800"/>
                <a:ext cx="1171574" cy="287019"/>
              </a:xfrm>
              <a:prstGeom prst="rect">
                <a:avLst/>
              </a:prstGeom>
              <a:grp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Toward  Moves </a:t>
                </a:r>
                <a:endParaRPr kumimoji="0" lang="en-AU"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9" name="Text Box 2"/>
              <p:cNvSpPr txBox="1">
                <a:spLocks noChangeArrowheads="1"/>
              </p:cNvSpPr>
              <p:nvPr/>
            </p:nvSpPr>
            <p:spPr bwMode="auto">
              <a:xfrm>
                <a:off x="6300080" y="3381374"/>
                <a:ext cx="1962150" cy="2343150"/>
              </a:xfrm>
              <a:prstGeom prst="rect">
                <a:avLst/>
              </a:prstGeom>
              <a:grp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a:t>
                </a:r>
                <a:r>
                  <a:rPr kumimoji="0" lang="en-AU" sz="105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Examples of </a:t>
                </a:r>
                <a:endParaRPr kumimoji="0" lang="en-AU" sz="105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Value domains</a:t>
                </a:r>
                <a:endParaRPr kumimoji="0" lang="en-AU" sz="105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7051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Intimate  Relationships</a:t>
                </a:r>
                <a:endParaRPr kumimoji="0" lang="en-AU" sz="105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7051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Family </a:t>
                </a:r>
                <a:endParaRPr kumimoji="0" lang="en-AU" sz="105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7051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Parenting</a:t>
                </a:r>
                <a:endParaRPr kumimoji="0" lang="en-AU" sz="105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7051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Leisure</a:t>
                </a:r>
                <a:endParaRPr kumimoji="0" lang="en-AU" sz="105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7051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Work</a:t>
                </a:r>
                <a:endParaRPr kumimoji="0" lang="en-AU" sz="105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7051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Social Relationships</a:t>
                </a:r>
                <a:endParaRPr kumimoji="0" lang="en-AU" sz="105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7051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Education Training</a:t>
                </a:r>
                <a:endParaRPr kumimoji="0" lang="en-AU" sz="105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7051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Culture Citizenship Community Self-Care Health</a:t>
                </a:r>
                <a:endParaRPr kumimoji="0" lang="en-AU" sz="105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7051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Spirituality</a:t>
                </a:r>
              </a:p>
              <a:p>
                <a:pPr marL="27051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Work</a:t>
                </a:r>
                <a:endParaRPr kumimoji="0" lang="en-AU" sz="105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pSp>
      </p:grpSp>
      <p:sp>
        <p:nvSpPr>
          <p:cNvPr id="2" name="Title 1"/>
          <p:cNvSpPr>
            <a:spLocks noGrp="1"/>
          </p:cNvSpPr>
          <p:nvPr>
            <p:ph type="title"/>
          </p:nvPr>
        </p:nvSpPr>
        <p:spPr>
          <a:xfrm>
            <a:off x="584325" y="-187740"/>
            <a:ext cx="8229600" cy="1143000"/>
          </a:xfrm>
        </p:spPr>
        <p:txBody>
          <a:bodyPr>
            <a:normAutofit/>
          </a:bodyPr>
          <a:lstStyle/>
          <a:p>
            <a:pPr algn="l"/>
            <a:r>
              <a:rPr lang="en-US" sz="1800" dirty="0"/>
              <a:t>The ACT Matrix of Self Forgiveness </a:t>
            </a:r>
            <a:endParaRPr lang="en-AU" sz="1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E15EB-EC42-466F-9C9A-9C070BA073B3}" type="slidenum">
              <a:rPr kumimoji="0" lang="en-US" altLang="en-US" sz="1800" b="0" i="0" u="none" strike="noStrike" kern="0" cap="none" spc="0" normalizeH="0" baseline="0" noProof="0">
                <a:ln>
                  <a:noFill/>
                </a:ln>
                <a:solidFill>
                  <a:sysClr val="windowText" lastClr="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800" b="0" i="0" u="none" strike="noStrike" kern="0" cap="none" spc="0" normalizeH="0" baseline="0" noProof="0" dirty="0">
              <a:ln>
                <a:noFill/>
              </a:ln>
              <a:solidFill>
                <a:sysClr val="windowText" lastClr="000000"/>
              </a:solidFill>
              <a:effectLst/>
              <a:uLnTx/>
              <a:uFillTx/>
              <a:latin typeface="Corbel"/>
              <a:ea typeface="+mn-ea"/>
              <a:cs typeface="+mn-cs"/>
            </a:endParaRPr>
          </a:p>
        </p:txBody>
      </p:sp>
      <p:sp>
        <p:nvSpPr>
          <p:cNvPr id="6" name="Text Box 2"/>
          <p:cNvSpPr txBox="1">
            <a:spLocks noChangeArrowheads="1"/>
          </p:cNvSpPr>
          <p:nvPr/>
        </p:nvSpPr>
        <p:spPr bwMode="auto">
          <a:xfrm>
            <a:off x="1591740" y="5643156"/>
            <a:ext cx="2655888" cy="277813"/>
          </a:xfrm>
          <a:prstGeom prst="rect">
            <a:avLst/>
          </a:prstGeom>
          <a:noFill/>
          <a:ln>
            <a:noFill/>
          </a:ln>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(Wilson, Polk, &amp; Schoendorff, 2014)</a:t>
            </a:r>
            <a:endParaRPr kumimoji="0" lang="en-US" altLang="en-US" sz="1800" b="0" i="0" u="none" strike="noStrike" kern="0" cap="none" spc="0" normalizeH="0" baseline="0" noProof="0" dirty="0">
              <a:ln>
                <a:noFill/>
              </a:ln>
              <a:solidFill>
                <a:srgbClr val="634823"/>
              </a:solidFill>
              <a:effectLst/>
              <a:uLnTx/>
              <a:uFillTx/>
              <a:latin typeface="Arial" panose="020B0604020202020204" pitchFamily="34" charset="0"/>
              <a:ea typeface="+mn-ea"/>
              <a:cs typeface="Arial" panose="020B0604020202020204" pitchFamily="34" charset="0"/>
            </a:endParaRPr>
          </a:p>
        </p:txBody>
      </p:sp>
      <p:sp>
        <p:nvSpPr>
          <p:cNvPr id="30" name="Rectangle 26"/>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Corbel"/>
              <a:ea typeface="+mn-ea"/>
              <a:cs typeface="+mn-cs"/>
            </a:endParaRPr>
          </a:p>
        </p:txBody>
      </p:sp>
      <p:sp>
        <p:nvSpPr>
          <p:cNvPr id="31" name="Rectangle 45"/>
          <p:cNvSpPr>
            <a:spLocks noChangeArrowheads="1"/>
          </p:cNvSpPr>
          <p:nvPr/>
        </p:nvSpPr>
        <p:spPr bwMode="auto">
          <a:xfrm>
            <a:off x="1524001" y="-50631"/>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altLang="en-US" sz="600" b="0" i="0" u="none" strike="noStrike" kern="0" cap="none" spc="0" normalizeH="0" baseline="0" noProof="0" dirty="0">
              <a:ln>
                <a:noFill/>
              </a:ln>
              <a:solidFill>
                <a:srgbClr val="634823"/>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AU" altLang="en-US" sz="1800" b="0" i="0" u="none" strike="noStrike" kern="0" cap="none" spc="0" normalizeH="0" baseline="0" noProof="0" dirty="0">
                <a:ln>
                  <a:noFill/>
                </a:ln>
                <a:solidFill>
                  <a:srgbClr val="634823"/>
                </a:solidFill>
                <a:effectLst/>
                <a:uLnTx/>
                <a:uFillTx/>
                <a:latin typeface="Arial" panose="020B0604020202020204" pitchFamily="34" charset="0"/>
                <a:ea typeface="+mn-ea"/>
                <a:cs typeface="Arial" panose="020B0604020202020204" pitchFamily="34" charset="0"/>
              </a:rPr>
            </a:br>
            <a:endParaRPr kumimoji="0" lang="en-AU" altLang="en-US" sz="1800" b="0" i="0" u="none" strike="noStrike" kern="0" cap="none" spc="0" normalizeH="0" baseline="0" noProof="0" dirty="0">
              <a:ln>
                <a:noFill/>
              </a:ln>
              <a:solidFill>
                <a:srgbClr val="634823"/>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altLang="en-US" sz="1800" b="0" i="0" u="none" strike="noStrike" kern="0" cap="none" spc="0" normalizeH="0" baseline="0" noProof="0" dirty="0">
              <a:ln>
                <a:noFill/>
              </a:ln>
              <a:solidFill>
                <a:srgbClr val="634823"/>
              </a:solidFill>
              <a:effectLst/>
              <a:uLnTx/>
              <a:uFillTx/>
              <a:latin typeface="Arial" panose="020B0604020202020204" pitchFamily="34" charset="0"/>
              <a:ea typeface="+mn-ea"/>
              <a:cs typeface="Arial" panose="020B0604020202020204" pitchFamily="34" charset="0"/>
            </a:endParaRPr>
          </a:p>
        </p:txBody>
      </p:sp>
      <p:sp>
        <p:nvSpPr>
          <p:cNvPr id="146432" name="Rectangle 46"/>
          <p:cNvSpPr>
            <a:spLocks noChangeArrowheads="1"/>
          </p:cNvSpPr>
          <p:nvPr/>
        </p:nvSpPr>
        <p:spPr bwMode="auto">
          <a:xfrm>
            <a:off x="1524001" y="391211"/>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altLang="en-US" sz="1800" b="0" i="0" u="none" strike="noStrike" kern="0" cap="none" spc="0" normalizeH="0" baseline="0" noProof="0" dirty="0">
              <a:ln>
                <a:noFill/>
              </a:ln>
              <a:solidFill>
                <a:srgbClr val="634823"/>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altLang="en-US" sz="1800" b="0" i="0" u="none" strike="noStrike" kern="0" cap="none" spc="0" normalizeH="0" baseline="0" noProof="0" dirty="0">
              <a:ln>
                <a:noFill/>
              </a:ln>
              <a:solidFill>
                <a:srgbClr val="634823"/>
              </a:solidFill>
              <a:effectLst/>
              <a:uLnTx/>
              <a:uFillTx/>
              <a:latin typeface="Arial" panose="020B0604020202020204" pitchFamily="34" charset="0"/>
              <a:ea typeface="+mn-ea"/>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334B83FC-0F43-4822-BD6E-7358B8D6DC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67307496"/>
      </p:ext>
    </p:extLst>
  </p:cSld>
  <p:clrMapOvr>
    <a:masterClrMapping/>
  </p:clrMapOvr>
  <mc:AlternateContent xmlns:mc="http://schemas.openxmlformats.org/markup-compatibility/2006" xmlns:p14="http://schemas.microsoft.com/office/powerpoint/2010/main">
    <mc:Choice Requires="p14">
      <p:transition spd="med" p14:dur="700" advTm="104275">
        <p:fade/>
      </p:transition>
    </mc:Choice>
    <mc:Fallback xmlns="">
      <p:transition spd="med" advTm="1042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5"/>
          <a:srcRect l="13763" r="13763"/>
          <a:stretch>
            <a:fillRect/>
          </a:stretch>
        </p:blipFill>
        <p:spPr>
          <a:prstGeom prst="rect">
            <a:avLst/>
          </a:prstGeom>
        </p:spPr>
      </p:pic>
      <p:sp>
        <p:nvSpPr>
          <p:cNvPr id="4" name="Title 3"/>
          <p:cNvSpPr>
            <a:spLocks noGrp="1"/>
          </p:cNvSpPr>
          <p:nvPr>
            <p:ph type="title"/>
          </p:nvPr>
        </p:nvSpPr>
        <p:spPr/>
        <p:txBody>
          <a:bodyPr/>
          <a:lstStyle/>
          <a:p>
            <a:r>
              <a:rPr lang="en-US" dirty="0"/>
              <a:t>Dalai Lama</a:t>
            </a:r>
            <a:endParaRPr lang="en-AU" dirty="0"/>
          </a:p>
        </p:txBody>
      </p:sp>
      <p:sp>
        <p:nvSpPr>
          <p:cNvPr id="8" name="Text Placeholder 7"/>
          <p:cNvSpPr>
            <a:spLocks noGrp="1"/>
          </p:cNvSpPr>
          <p:nvPr>
            <p:ph type="body" sz="half" idx="2"/>
          </p:nvPr>
        </p:nvSpPr>
        <p:spPr/>
        <p:txBody>
          <a:bodyPr>
            <a:normAutofit/>
          </a:bodyPr>
          <a:lstStyle/>
          <a:p>
            <a:r>
              <a:rPr lang="en-US" sz="2400" dirty="0">
                <a:latin typeface="Lucida Calligraphy" panose="03010101010101010101" pitchFamily="66" charset="0"/>
              </a:rPr>
              <a:t>“We can never make peace in the outer world until we make peace with ourselves” </a:t>
            </a:r>
            <a:endParaRPr lang="en-AU" sz="2400" dirty="0">
              <a:latin typeface="Lucida Calligraphy" panose="03010101010101010101" pitchFamily="66"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AU" sz="1000" b="0" i="0" u="none" strike="noStrike" kern="1200" cap="none" spc="0" normalizeH="0" baseline="0" noProof="0" smtClean="0">
                <a:ln>
                  <a:noFill/>
                </a:ln>
                <a:solidFill>
                  <a:srgbClr val="634823"/>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000" b="0" i="0" u="none" strike="noStrike" kern="1200" cap="none" spc="0" normalizeH="0" baseline="0" noProof="0">
              <a:ln>
                <a:noFill/>
              </a:ln>
              <a:solidFill>
                <a:srgbClr val="634823"/>
              </a:solidFill>
              <a:effectLst/>
              <a:uLnTx/>
              <a:uFillTx/>
              <a:latin typeface="Corbel"/>
              <a:ea typeface="+mn-ea"/>
              <a:cs typeface="+mn-cs"/>
            </a:endParaRPr>
          </a:p>
        </p:txBody>
      </p:sp>
      <p:sp>
        <p:nvSpPr>
          <p:cNvPr id="6" name="Rectangle 5">
            <a:extLst>
              <a:ext uri="{FF2B5EF4-FFF2-40B4-BE49-F238E27FC236}">
                <a16:creationId xmlns:a16="http://schemas.microsoft.com/office/drawing/2014/main" id="{5F1A86F4-CFA7-42AD-8A60-9035F389B812}"/>
              </a:ext>
            </a:extLst>
          </p:cNvPr>
          <p:cNvSpPr/>
          <p:nvPr/>
        </p:nvSpPr>
        <p:spPr>
          <a:xfrm>
            <a:off x="5636771" y="3244334"/>
            <a:ext cx="918457" cy="369332"/>
          </a:xfrm>
          <a:prstGeom prst="rect">
            <a:avLst/>
          </a:prstGeom>
        </p:spPr>
        <p:txBody>
          <a:bodyPr wrap="none">
            <a:spAutoFit/>
          </a:bodyPr>
          <a:lstStyle/>
          <a:p>
            <a:r>
              <a:rPr lang="en-AU" dirty="0"/>
              <a:t>You will</a:t>
            </a:r>
          </a:p>
        </p:txBody>
      </p:sp>
      <p:pic>
        <p:nvPicPr>
          <p:cNvPr id="2" name="Audio 1">
            <a:hlinkClick r:id="" action="ppaction://media"/>
            <a:extLst>
              <a:ext uri="{FF2B5EF4-FFF2-40B4-BE49-F238E27FC236}">
                <a16:creationId xmlns:a16="http://schemas.microsoft.com/office/drawing/2014/main" id="{69C6DE8B-694B-4D9C-9137-6967491C81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7674845"/>
      </p:ext>
    </p:extLst>
  </p:cSld>
  <p:clrMapOvr>
    <a:masterClrMapping/>
  </p:clrMapOvr>
  <mc:AlternateContent xmlns:mc="http://schemas.openxmlformats.org/markup-compatibility/2006" xmlns:p14="http://schemas.microsoft.com/office/powerpoint/2010/main">
    <mc:Choice Requires="p14">
      <p:transition spd="med" p14:dur="700" advTm="46752">
        <p:fade/>
      </p:transition>
    </mc:Choice>
    <mc:Fallback xmlns="">
      <p:transition spd="med" advTm="467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toddler and a young girl holding hands on beach" title="Sample Beach Picture"/>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a:stretch>
            <a:fillRect/>
          </a:stretch>
        </p:blipFill>
        <p:spPr/>
      </p:pic>
      <p:sp>
        <p:nvSpPr>
          <p:cNvPr id="3" name="Title 2"/>
          <p:cNvSpPr>
            <a:spLocks noGrp="1"/>
          </p:cNvSpPr>
          <p:nvPr>
            <p:ph type="title"/>
          </p:nvPr>
        </p:nvSpPr>
        <p:spPr/>
        <p:txBody>
          <a:bodyPr/>
          <a:lstStyle/>
          <a:p>
            <a:r>
              <a:rPr lang="en-US" b="1" dirty="0"/>
              <a:t>Granting </a:t>
            </a:r>
            <a:br>
              <a:rPr lang="en-US" b="1" dirty="0"/>
            </a:br>
            <a:r>
              <a:rPr lang="en-US" b="1" dirty="0"/>
              <a:t>Self-Forgiveness</a:t>
            </a:r>
            <a:br>
              <a:rPr lang="en-US" dirty="0"/>
            </a:br>
            <a:endParaRPr lang="en-US" dirty="0"/>
          </a:p>
        </p:txBody>
      </p:sp>
      <p:sp>
        <p:nvSpPr>
          <p:cNvPr id="4" name="Text Placeholder 3"/>
          <p:cNvSpPr>
            <a:spLocks noGrp="1"/>
          </p:cNvSpPr>
          <p:nvPr>
            <p:ph type="body" sz="half" idx="2"/>
          </p:nvPr>
        </p:nvSpPr>
        <p:spPr/>
        <p:txBody>
          <a:bodyPr>
            <a:normAutofit fontScale="85000" lnSpcReduction="10000"/>
          </a:bodyPr>
          <a:lstStyle/>
          <a:p>
            <a:r>
              <a:rPr lang="en-US" sz="3200" dirty="0"/>
              <a:t>How would you speak to a child who was hurt and who needed support and guidance?</a:t>
            </a:r>
          </a:p>
          <a:p>
            <a:r>
              <a:rPr lang="en-US" sz="3200" dirty="0"/>
              <a:t>How do you speak to yourself ?</a:t>
            </a:r>
          </a:p>
        </p:txBody>
      </p:sp>
      <p:sp>
        <p:nvSpPr>
          <p:cNvPr id="2" name="Slide Number Placeholder 1"/>
          <p:cNvSpPr>
            <a:spLocks noGrp="1"/>
          </p:cNvSpPr>
          <p:nvPr>
            <p:ph type="sldNum" sz="quarter" idx="12"/>
          </p:nvPr>
        </p:nvSpPr>
        <p:spPr/>
        <p:txBody>
          <a:bodyPr/>
          <a:lstStyle/>
          <a:p>
            <a:fld id="{2A013F82-EE5E-44EE-A61D-E31C6657F26F}" type="slidenum">
              <a:rPr lang="en-AU" smtClean="0"/>
              <a:pPr/>
              <a:t>30</a:t>
            </a:fld>
            <a:endParaRPr lang="en-AU"/>
          </a:p>
        </p:txBody>
      </p:sp>
      <p:pic>
        <p:nvPicPr>
          <p:cNvPr id="6" name="Audio 5">
            <a:hlinkClick r:id="" action="ppaction://media"/>
            <a:extLst>
              <a:ext uri="{FF2B5EF4-FFF2-40B4-BE49-F238E27FC236}">
                <a16:creationId xmlns:a16="http://schemas.microsoft.com/office/drawing/2014/main" id="{48674B18-C908-4C93-B200-9E39EE53E7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0764524"/>
      </p:ext>
    </p:extLst>
  </p:cSld>
  <p:clrMapOvr>
    <a:masterClrMapping/>
  </p:clrMapOvr>
  <mc:AlternateContent xmlns:mc="http://schemas.openxmlformats.org/markup-compatibility/2006" xmlns:p14="http://schemas.microsoft.com/office/powerpoint/2010/main">
    <mc:Choice Requires="p14">
      <p:transition spd="med" p14:dur="700" advTm="55758">
        <p:fade/>
      </p:transition>
    </mc:Choice>
    <mc:Fallback xmlns="">
      <p:transition spd="med" advTm="557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42350" y="203200"/>
            <a:ext cx="4573192" cy="1511300"/>
          </a:xfrm>
        </p:spPr>
        <p:txBody>
          <a:bodyPr>
            <a:normAutofit/>
          </a:bodyPr>
          <a:lstStyle/>
          <a:p>
            <a:r>
              <a:rPr lang="en-US" dirty="0"/>
              <a:t>Michelle Charfen: on self-acceptance</a:t>
            </a:r>
            <a:endParaRPr lang="en-AU" dirty="0"/>
          </a:p>
        </p:txBody>
      </p:sp>
      <p:sp>
        <p:nvSpPr>
          <p:cNvPr id="4" name="Text Placeholder 3"/>
          <p:cNvSpPr>
            <a:spLocks noGrp="1"/>
          </p:cNvSpPr>
          <p:nvPr>
            <p:ph type="body" sz="half" idx="2"/>
          </p:nvPr>
        </p:nvSpPr>
        <p:spPr>
          <a:xfrm>
            <a:off x="7009049" y="1714501"/>
            <a:ext cx="4573191" cy="4076700"/>
          </a:xfrm>
        </p:spPr>
        <p:txBody>
          <a:bodyPr>
            <a:normAutofit fontScale="92500"/>
          </a:bodyPr>
          <a:lstStyle/>
          <a:p>
            <a:r>
              <a:rPr lang="en-US" sz="2800" dirty="0">
                <a:solidFill>
                  <a:srgbClr val="634823"/>
                </a:solidFill>
                <a:latin typeface="Lucida Calligraphy" panose="03010101010101010101" pitchFamily="66" charset="0"/>
              </a:rPr>
              <a:t>“we can't accept others when our acceptance of ourselves is conditional  … realize that its ok to focus on what  you want … find your limiting beliefs and instead of running away from them delve into them”</a:t>
            </a:r>
            <a:endParaRPr lang="en-AU" sz="3600" dirty="0">
              <a:latin typeface="Lucida Calligraphy" panose="03010101010101010101" pitchFamily="66" charset="0"/>
            </a:endParaRPr>
          </a:p>
        </p:txBody>
      </p:sp>
      <p:sp>
        <p:nvSpPr>
          <p:cNvPr id="6" name="Slide Number Placeholder 5"/>
          <p:cNvSpPr>
            <a:spLocks noGrp="1"/>
          </p:cNvSpPr>
          <p:nvPr>
            <p:ph type="sldNum" sz="quarter" idx="12"/>
          </p:nvPr>
        </p:nvSpPr>
        <p:spPr/>
        <p:txBody>
          <a:bodyPr/>
          <a:lstStyle/>
          <a:p>
            <a:fld id="{2A013F82-EE5E-44EE-A61D-E31C6657F26F}" type="slidenum">
              <a:rPr lang="en-AU" smtClean="0"/>
              <a:pPr/>
              <a:t>31</a:t>
            </a:fld>
            <a:endParaRPr lang="en-AU"/>
          </a:p>
        </p:txBody>
      </p:sp>
      <p:pic>
        <p:nvPicPr>
          <p:cNvPr id="9" name="Picture Placeholder 8"/>
          <p:cNvPicPr>
            <a:picLocks noGrp="1" noChangeAspect="1"/>
          </p:cNvPicPr>
          <p:nvPr>
            <p:ph type="pic" idx="1"/>
          </p:nvPr>
        </p:nvPicPr>
        <p:blipFill>
          <a:blip r:embed="rId5"/>
          <a:srcRect l="13572" r="13572"/>
          <a:stretch>
            <a:fillRect/>
          </a:stretch>
        </p:blipFill>
        <p:spPr>
          <a:prstGeom prst="rect">
            <a:avLst/>
          </a:prstGeom>
        </p:spPr>
      </p:pic>
      <p:pic>
        <p:nvPicPr>
          <p:cNvPr id="2" name="Audio 1">
            <a:hlinkClick r:id="" action="ppaction://media"/>
            <a:extLst>
              <a:ext uri="{FF2B5EF4-FFF2-40B4-BE49-F238E27FC236}">
                <a16:creationId xmlns:a16="http://schemas.microsoft.com/office/drawing/2014/main" id="{6B002437-B764-4723-94FD-A85824F90E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177535"/>
      </p:ext>
    </p:extLst>
  </p:cSld>
  <p:clrMapOvr>
    <a:masterClrMapping/>
  </p:clrMapOvr>
  <mc:AlternateContent xmlns:mc="http://schemas.openxmlformats.org/markup-compatibility/2006" xmlns:p14="http://schemas.microsoft.com/office/powerpoint/2010/main">
    <mc:Choice Requires="p14">
      <p:transition spd="med" p14:dur="700" advTm="35556">
        <p:fade/>
      </p:transition>
    </mc:Choice>
    <mc:Fallback xmlns="">
      <p:transition spd="med" advTm="355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5"/>
          <a:srcRect l="19257" r="19257"/>
          <a:stretch>
            <a:fillRect/>
          </a:stretch>
        </p:blipFill>
        <p:spPr>
          <a:prstGeom prst="rect">
            <a:avLst/>
          </a:prstGeom>
        </p:spPr>
      </p:pic>
      <p:sp>
        <p:nvSpPr>
          <p:cNvPr id="3" name="Title 2"/>
          <p:cNvSpPr>
            <a:spLocks noGrp="1"/>
          </p:cNvSpPr>
          <p:nvPr>
            <p:ph type="title"/>
          </p:nvPr>
        </p:nvSpPr>
        <p:spPr>
          <a:xfrm>
            <a:off x="6907450" y="406400"/>
            <a:ext cx="4573192" cy="1600200"/>
          </a:xfrm>
        </p:spPr>
        <p:txBody>
          <a:bodyPr/>
          <a:lstStyle/>
          <a:p>
            <a:r>
              <a:rPr lang="en-US" dirty="0" err="1"/>
              <a:t>J.K</a:t>
            </a:r>
            <a:r>
              <a:rPr lang="en-US" dirty="0"/>
              <a:t>. Rowling: </a:t>
            </a:r>
            <a:br>
              <a:rPr lang="en-US" dirty="0"/>
            </a:br>
            <a:r>
              <a:rPr lang="en-US" dirty="0"/>
              <a:t>on failing</a:t>
            </a:r>
            <a:endParaRPr lang="en-AU" dirty="0"/>
          </a:p>
        </p:txBody>
      </p:sp>
      <p:sp>
        <p:nvSpPr>
          <p:cNvPr id="4" name="Text Placeholder 3"/>
          <p:cNvSpPr>
            <a:spLocks noGrp="1"/>
          </p:cNvSpPr>
          <p:nvPr>
            <p:ph type="body" sz="half" idx="2"/>
          </p:nvPr>
        </p:nvSpPr>
        <p:spPr>
          <a:xfrm>
            <a:off x="7009049" y="2006601"/>
            <a:ext cx="4573191" cy="3784600"/>
          </a:xfrm>
        </p:spPr>
        <p:txBody>
          <a:bodyPr>
            <a:normAutofit fontScale="85000" lnSpcReduction="10000"/>
          </a:bodyPr>
          <a:lstStyle/>
          <a:p>
            <a:r>
              <a:rPr lang="en-US" sz="2400" dirty="0"/>
              <a:t>“</a:t>
            </a:r>
            <a:r>
              <a:rPr lang="en-US" sz="2400" dirty="0">
                <a:latin typeface="Lucida Calligraphy" panose="03010101010101010101" pitchFamily="66" charset="0"/>
              </a:rPr>
              <a:t>The benefits of my failure….. meant the striping away of the inessential…. I stopped pretending to myself that I was anything other than what I was…. and began to direct all my energy into finishing the only work that mattered to me… I was set free as my greatest fear had been realized and I was still alive… and I had a big idea</a:t>
            </a:r>
            <a:r>
              <a:rPr lang="en-US" dirty="0">
                <a:latin typeface="Lucida Calligraphy" panose="03010101010101010101" pitchFamily="66" charset="0"/>
              </a:rPr>
              <a:t>….”</a:t>
            </a:r>
          </a:p>
          <a:p>
            <a:endParaRPr lang="en-AU" dirty="0"/>
          </a:p>
        </p:txBody>
      </p:sp>
      <p:sp>
        <p:nvSpPr>
          <p:cNvPr id="6" name="Slide Number Placeholder 5"/>
          <p:cNvSpPr>
            <a:spLocks noGrp="1"/>
          </p:cNvSpPr>
          <p:nvPr>
            <p:ph type="sldNum" sz="quarter" idx="12"/>
          </p:nvPr>
        </p:nvSpPr>
        <p:spPr/>
        <p:txBody>
          <a:bodyPr/>
          <a:lstStyle/>
          <a:p>
            <a:fld id="{2A013F82-EE5E-44EE-A61D-E31C6657F26F}" type="slidenum">
              <a:rPr lang="en-AU" smtClean="0"/>
              <a:pPr/>
              <a:t>32</a:t>
            </a:fld>
            <a:endParaRPr lang="en-AU"/>
          </a:p>
        </p:txBody>
      </p:sp>
      <p:pic>
        <p:nvPicPr>
          <p:cNvPr id="2" name="Audio 1">
            <a:hlinkClick r:id="" action="ppaction://media"/>
            <a:extLst>
              <a:ext uri="{FF2B5EF4-FFF2-40B4-BE49-F238E27FC236}">
                <a16:creationId xmlns:a16="http://schemas.microsoft.com/office/drawing/2014/main" id="{24F4A352-E9A6-49A3-BA18-3C44926256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48279794"/>
      </p:ext>
    </p:extLst>
  </p:cSld>
  <p:clrMapOvr>
    <a:masterClrMapping/>
  </p:clrMapOvr>
  <mc:AlternateContent xmlns:mc="http://schemas.openxmlformats.org/markup-compatibility/2006" xmlns:p14="http://schemas.microsoft.com/office/powerpoint/2010/main">
    <mc:Choice Requires="p14">
      <p:transition spd="med" p14:dur="700" advTm="65542">
        <p:fade/>
      </p:transition>
    </mc:Choice>
    <mc:Fallback xmlns="">
      <p:transition spd="med" advTm="655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Sir Ken Robinson: </a:t>
            </a:r>
            <a:br>
              <a:rPr lang="en-US" dirty="0"/>
            </a:br>
            <a:r>
              <a:rPr lang="en-US" dirty="0"/>
              <a:t>on being wrong </a:t>
            </a:r>
            <a:br>
              <a:rPr lang="en-US" dirty="0"/>
            </a:br>
            <a:endParaRPr lang="en-AU" dirty="0"/>
          </a:p>
        </p:txBody>
      </p:sp>
      <p:sp>
        <p:nvSpPr>
          <p:cNvPr id="6" name="Text Placeholder 5"/>
          <p:cNvSpPr>
            <a:spLocks noGrp="1"/>
          </p:cNvSpPr>
          <p:nvPr>
            <p:ph type="body" sz="half" idx="2"/>
          </p:nvPr>
        </p:nvSpPr>
        <p:spPr>
          <a:xfrm>
            <a:off x="7009049" y="3088433"/>
            <a:ext cx="4573191" cy="2702767"/>
          </a:xfrm>
        </p:spPr>
        <p:txBody>
          <a:bodyPr>
            <a:normAutofit fontScale="85000" lnSpcReduction="20000"/>
          </a:bodyPr>
          <a:lstStyle/>
          <a:p>
            <a:r>
              <a:rPr lang="en-US" sz="2900" dirty="0">
                <a:latin typeface="Lucida Calligraphy" panose="03010101010101010101" pitchFamily="66" charset="0"/>
              </a:rPr>
              <a:t> children are creative because they are prepared to get it wrong</a:t>
            </a:r>
          </a:p>
          <a:p>
            <a:r>
              <a:rPr lang="en-US" sz="2800" dirty="0">
                <a:latin typeface="Lucida Calligraphy" panose="03010101010101010101" pitchFamily="66" charset="0"/>
              </a:rPr>
              <a:t>"if you're not prepared to be wrong you will never come up with anything original…”</a:t>
            </a:r>
          </a:p>
        </p:txBody>
      </p:sp>
      <p:pic>
        <p:nvPicPr>
          <p:cNvPr id="11" name="Picture Placeholder 10"/>
          <p:cNvPicPr>
            <a:picLocks noGrp="1" noChangeAspect="1"/>
          </p:cNvPicPr>
          <p:nvPr>
            <p:ph type="pic" idx="1"/>
          </p:nvPr>
        </p:nvPicPr>
        <p:blipFill>
          <a:blip r:embed="rId5"/>
          <a:srcRect l="13617" r="13617"/>
          <a:stretch>
            <a:fillRect/>
          </a:stretch>
        </p:blipFill>
        <p:spPr>
          <a:prstGeom prst="rect">
            <a:avLst/>
          </a:prstGeom>
        </p:spPr>
      </p:pic>
      <p:sp>
        <p:nvSpPr>
          <p:cNvPr id="12" name="Slide Number Placeholder 11"/>
          <p:cNvSpPr>
            <a:spLocks noGrp="1"/>
          </p:cNvSpPr>
          <p:nvPr>
            <p:ph type="sldNum" sz="quarter" idx="12"/>
          </p:nvPr>
        </p:nvSpPr>
        <p:spPr/>
        <p:txBody>
          <a:bodyPr/>
          <a:lstStyle/>
          <a:p>
            <a:fld id="{2A013F82-EE5E-44EE-A61D-E31C6657F26F}" type="slidenum">
              <a:rPr lang="en-AU" smtClean="0"/>
              <a:pPr/>
              <a:t>33</a:t>
            </a:fld>
            <a:endParaRPr lang="en-AU"/>
          </a:p>
        </p:txBody>
      </p:sp>
      <p:pic>
        <p:nvPicPr>
          <p:cNvPr id="2" name="Audio 1">
            <a:hlinkClick r:id="" action="ppaction://media"/>
            <a:extLst>
              <a:ext uri="{FF2B5EF4-FFF2-40B4-BE49-F238E27FC236}">
                <a16:creationId xmlns:a16="http://schemas.microsoft.com/office/drawing/2014/main" id="{8B215913-977E-4B84-BBCD-9F46F81BD7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7529141"/>
      </p:ext>
    </p:extLst>
  </p:cSld>
  <p:clrMapOvr>
    <a:masterClrMapping/>
  </p:clrMapOvr>
  <mc:AlternateContent xmlns:mc="http://schemas.openxmlformats.org/markup-compatibility/2006" xmlns:p14="http://schemas.microsoft.com/office/powerpoint/2010/main">
    <mc:Choice Requires="p14">
      <p:transition spd="med" p14:dur="700" advTm="34299">
        <p:fade/>
      </p:transition>
    </mc:Choice>
    <mc:Fallback xmlns="">
      <p:transition spd="med" advTm="342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 </a:t>
            </a:r>
            <a:br>
              <a:rPr lang="en-AU" dirty="0"/>
            </a:br>
            <a:r>
              <a:rPr lang="en-AU" dirty="0"/>
              <a:t>Granting </a:t>
            </a:r>
            <a:r>
              <a:rPr lang="en-US" dirty="0"/>
              <a:t>Self-Forgiveness</a:t>
            </a:r>
            <a:endParaRPr lang="en-AU" dirty="0"/>
          </a:p>
        </p:txBody>
      </p:sp>
      <p:sp>
        <p:nvSpPr>
          <p:cNvPr id="3" name="Content Placeholder 2"/>
          <p:cNvSpPr>
            <a:spLocks noGrp="1"/>
          </p:cNvSpPr>
          <p:nvPr>
            <p:ph idx="1"/>
          </p:nvPr>
        </p:nvSpPr>
        <p:spPr/>
        <p:txBody>
          <a:bodyPr>
            <a:normAutofit lnSpcReduction="10000"/>
          </a:bodyPr>
          <a:lstStyle/>
          <a:p>
            <a:pPr marL="0" indent="0">
              <a:buNone/>
            </a:pPr>
            <a:r>
              <a:rPr lang="en-US" sz="2600" dirty="0"/>
              <a:t>Having compassionately:</a:t>
            </a:r>
          </a:p>
          <a:p>
            <a:pPr lvl="1"/>
            <a:r>
              <a:rPr lang="en-US" sz="2600" dirty="0"/>
              <a:t>Identified our transgression and experiences of </a:t>
            </a:r>
            <a:br>
              <a:rPr lang="en-US" sz="2600" dirty="0"/>
            </a:br>
            <a:r>
              <a:rPr lang="en-US" sz="2600" dirty="0"/>
              <a:t>Shame, Guilt, Regret and Remorse</a:t>
            </a:r>
          </a:p>
          <a:p>
            <a:pPr lvl="1"/>
            <a:r>
              <a:rPr lang="en-US" sz="2600" dirty="0"/>
              <a:t>Acknowledged effects and harms </a:t>
            </a:r>
          </a:p>
          <a:p>
            <a:pPr lvl="1"/>
            <a:r>
              <a:rPr lang="en-US" sz="2600" dirty="0"/>
              <a:t>Taken responsibility for behaviours that don’t work</a:t>
            </a:r>
          </a:p>
          <a:p>
            <a:pPr lvl="1"/>
            <a:r>
              <a:rPr lang="en-US" sz="2600" dirty="0"/>
              <a:t>Reviewed our values</a:t>
            </a:r>
          </a:p>
          <a:p>
            <a:pPr lvl="1"/>
            <a:r>
              <a:rPr lang="en-US" sz="2600" dirty="0"/>
              <a:t>Worked through development of workable perspectives  </a:t>
            </a:r>
          </a:p>
          <a:p>
            <a:pPr marL="45720" indent="0">
              <a:buNone/>
            </a:pPr>
            <a:r>
              <a:rPr lang="en-US" sz="2600" dirty="0"/>
              <a:t>We then start the journey of values-based self-forgiveness</a:t>
            </a:r>
          </a:p>
          <a:p>
            <a:pPr marL="45720" indent="0">
              <a:buNone/>
            </a:pPr>
            <a:r>
              <a:rPr lang="en-US" sz="2600" dirty="0"/>
              <a:t>Ongoing self-forgiveness is confirmed by active responses</a:t>
            </a:r>
          </a:p>
          <a:p>
            <a:endParaRPr lang="en-AU" dirty="0"/>
          </a:p>
        </p:txBody>
      </p:sp>
      <p:sp>
        <p:nvSpPr>
          <p:cNvPr id="4" name="Slide Number Placeholder 3"/>
          <p:cNvSpPr>
            <a:spLocks noGrp="1"/>
          </p:cNvSpPr>
          <p:nvPr>
            <p:ph type="sldNum" sz="quarter" idx="12"/>
          </p:nvPr>
        </p:nvSpPr>
        <p:spPr/>
        <p:txBody>
          <a:bodyPr/>
          <a:lstStyle/>
          <a:p>
            <a:fld id="{CA8D9AD5-F248-4919-864A-CFD76CC027D6}" type="slidenum">
              <a:rPr lang="en-AU" smtClean="0"/>
              <a:t>34</a:t>
            </a:fld>
            <a:endParaRPr lang="en-AU"/>
          </a:p>
        </p:txBody>
      </p:sp>
      <p:pic>
        <p:nvPicPr>
          <p:cNvPr id="5" name="Audio 4">
            <a:hlinkClick r:id="" action="ppaction://media"/>
            <a:extLst>
              <a:ext uri="{FF2B5EF4-FFF2-40B4-BE49-F238E27FC236}">
                <a16:creationId xmlns:a16="http://schemas.microsoft.com/office/drawing/2014/main" id="{FAB0BBBA-11DF-49C4-B93F-1E8449D21E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23477707"/>
      </p:ext>
    </p:extLst>
  </p:cSld>
  <p:clrMapOvr>
    <a:masterClrMapping/>
  </p:clrMapOvr>
  <mc:AlternateContent xmlns:mc="http://schemas.openxmlformats.org/markup-compatibility/2006" xmlns:p14="http://schemas.microsoft.com/office/powerpoint/2010/main">
    <mc:Choice Requires="p14">
      <p:transition spd="med" p14:dur="700" advTm="24594">
        <p:fade/>
      </p:transition>
    </mc:Choice>
    <mc:Fallback xmlns="">
      <p:transition spd="med" advTm="245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07450" y="406400"/>
            <a:ext cx="4573192" cy="2349500"/>
          </a:xfrm>
        </p:spPr>
        <p:txBody>
          <a:bodyPr>
            <a:normAutofit/>
          </a:bodyPr>
          <a:lstStyle/>
          <a:p>
            <a:r>
              <a:rPr lang="en-US" dirty="0"/>
              <a:t>Kathryn Schulz:</a:t>
            </a:r>
            <a:br>
              <a:rPr lang="en-US" dirty="0"/>
            </a:br>
            <a:r>
              <a:rPr lang="en-US" dirty="0"/>
              <a:t>on mistakes, regret and being right</a:t>
            </a:r>
            <a:endParaRPr lang="en-AU" dirty="0"/>
          </a:p>
        </p:txBody>
      </p:sp>
      <p:sp>
        <p:nvSpPr>
          <p:cNvPr id="4" name="Text Placeholder 3"/>
          <p:cNvSpPr>
            <a:spLocks noGrp="1"/>
          </p:cNvSpPr>
          <p:nvPr>
            <p:ph type="body" sz="half" idx="2"/>
          </p:nvPr>
        </p:nvSpPr>
        <p:spPr>
          <a:xfrm>
            <a:off x="6907450" y="2755900"/>
            <a:ext cx="4573191" cy="3784600"/>
          </a:xfrm>
        </p:spPr>
        <p:txBody>
          <a:bodyPr>
            <a:normAutofit/>
          </a:bodyPr>
          <a:lstStyle/>
          <a:p>
            <a:r>
              <a:rPr lang="en-US" sz="2400">
                <a:latin typeface="Lucida Calligraphy" panose="03010101010101010101" pitchFamily="66" charset="0"/>
              </a:rPr>
              <a:t>“we </a:t>
            </a:r>
            <a:r>
              <a:rPr lang="en-US" sz="2400" dirty="0">
                <a:latin typeface="Lucida Calligraphy" panose="03010101010101010101" pitchFamily="66" charset="0"/>
              </a:rPr>
              <a:t>need to forgive ourselves for not making mistakes…  we need to embrace our regrets …   and to rediscover wonder … we need to step out of the tiny terrified space </a:t>
            </a:r>
            <a:r>
              <a:rPr lang="en-US" sz="2400">
                <a:latin typeface="Lucida Calligraphy" panose="03010101010101010101" pitchFamily="66" charset="0"/>
              </a:rPr>
              <a:t>of rightness” </a:t>
            </a:r>
            <a:endParaRPr lang="en-US" dirty="0">
              <a:latin typeface="Lucida Calligraphy" panose="03010101010101010101" pitchFamily="66" charset="0"/>
            </a:endParaRPr>
          </a:p>
          <a:p>
            <a:endParaRPr lang="en-AU" dirty="0"/>
          </a:p>
        </p:txBody>
      </p:sp>
      <p:pic>
        <p:nvPicPr>
          <p:cNvPr id="7" name="Picture Placeholder 6"/>
          <p:cNvPicPr>
            <a:picLocks noGrp="1" noChangeAspect="1"/>
          </p:cNvPicPr>
          <p:nvPr>
            <p:ph type="pic" idx="1"/>
          </p:nvPr>
        </p:nvPicPr>
        <p:blipFill>
          <a:blip r:embed="rId5"/>
          <a:srcRect l="17023" r="17023"/>
          <a:stretch>
            <a:fillRect/>
          </a:stretch>
        </p:blipFill>
        <p:spPr>
          <a:prstGeom prst="rect">
            <a:avLst/>
          </a:prstGeom>
        </p:spPr>
      </p:pic>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13F82-EE5E-44EE-A61D-E31C6657F26F}" type="slidenum">
              <a:rPr kumimoji="0" lang="en-AU" sz="1000" b="0" i="0" u="none" strike="noStrike" kern="1200" cap="none" spc="0" normalizeH="0" baseline="0" noProof="0" smtClean="0">
                <a:ln>
                  <a:noFill/>
                </a:ln>
                <a:solidFill>
                  <a:srgbClr val="634823"/>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000" b="0" i="0" u="none" strike="noStrike" kern="1200" cap="none" spc="0" normalizeH="0" baseline="0" noProof="0">
              <a:ln>
                <a:noFill/>
              </a:ln>
              <a:solidFill>
                <a:srgbClr val="634823"/>
              </a:solidFill>
              <a:effectLst/>
              <a:uLnTx/>
              <a:uFillTx/>
              <a:latin typeface="Corbel"/>
              <a:ea typeface="+mn-ea"/>
              <a:cs typeface="+mn-cs"/>
            </a:endParaRPr>
          </a:p>
        </p:txBody>
      </p:sp>
      <p:pic>
        <p:nvPicPr>
          <p:cNvPr id="2" name="Audio 1">
            <a:hlinkClick r:id="" action="ppaction://media"/>
            <a:extLst>
              <a:ext uri="{FF2B5EF4-FFF2-40B4-BE49-F238E27FC236}">
                <a16:creationId xmlns:a16="http://schemas.microsoft.com/office/drawing/2014/main" id="{2444C27E-78F5-4A3A-BA7D-D3FEC4CF30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94421431"/>
      </p:ext>
    </p:extLst>
  </p:cSld>
  <p:clrMapOvr>
    <a:masterClrMapping/>
  </p:clrMapOvr>
  <mc:AlternateContent xmlns:mc="http://schemas.openxmlformats.org/markup-compatibility/2006" xmlns:p14="http://schemas.microsoft.com/office/powerpoint/2010/main">
    <mc:Choice Requires="p14">
      <p:transition spd="med" p14:dur="700" advTm="18091">
        <p:fade/>
      </p:transition>
    </mc:Choice>
    <mc:Fallback xmlns="">
      <p:transition spd="med" advTm="180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Creating an</a:t>
            </a:r>
            <a:br>
              <a:rPr lang="en-US" b="1" dirty="0"/>
            </a:br>
            <a:r>
              <a:rPr lang="en-US" b="1" dirty="0"/>
              <a:t>Action plan</a:t>
            </a:r>
            <a:br>
              <a:rPr lang="en-US" dirty="0"/>
            </a:br>
            <a:endParaRPr lang="en-US" dirty="0"/>
          </a:p>
        </p:txBody>
      </p:sp>
      <p:sp>
        <p:nvSpPr>
          <p:cNvPr id="4" name="Text Placeholder 3"/>
          <p:cNvSpPr>
            <a:spLocks noGrp="1"/>
          </p:cNvSpPr>
          <p:nvPr>
            <p:ph type="body" sz="half" idx="2"/>
          </p:nvPr>
        </p:nvSpPr>
        <p:spPr/>
        <p:txBody>
          <a:bodyPr>
            <a:normAutofit fontScale="92500" lnSpcReduction="20000"/>
          </a:bodyPr>
          <a:lstStyle/>
          <a:p>
            <a:r>
              <a:rPr lang="en-US" sz="3200" dirty="0"/>
              <a:t>Respond to discoveries…</a:t>
            </a:r>
          </a:p>
          <a:p>
            <a:pPr>
              <a:lnSpc>
                <a:spcPct val="120000"/>
              </a:lnSpc>
              <a:spcBef>
                <a:spcPts val="0"/>
              </a:spcBef>
            </a:pPr>
            <a:r>
              <a:rPr lang="en-US" sz="3200" dirty="0"/>
              <a:t>Restitution</a:t>
            </a:r>
          </a:p>
          <a:p>
            <a:pPr>
              <a:lnSpc>
                <a:spcPct val="120000"/>
              </a:lnSpc>
              <a:spcBef>
                <a:spcPts val="0"/>
              </a:spcBef>
            </a:pPr>
            <a:r>
              <a:rPr lang="en-US" sz="3200" dirty="0"/>
              <a:t>Renewal</a:t>
            </a:r>
          </a:p>
          <a:p>
            <a:pPr>
              <a:lnSpc>
                <a:spcPct val="120000"/>
              </a:lnSpc>
              <a:spcBef>
                <a:spcPts val="0"/>
              </a:spcBef>
            </a:pPr>
            <a:r>
              <a:rPr lang="en-US" sz="3200" dirty="0"/>
              <a:t>Recovery</a:t>
            </a:r>
          </a:p>
          <a:p>
            <a:pPr>
              <a:lnSpc>
                <a:spcPct val="120000"/>
              </a:lnSpc>
              <a:spcBef>
                <a:spcPts val="0"/>
              </a:spcBef>
            </a:pPr>
            <a:r>
              <a:rPr lang="en-US" sz="3200" dirty="0"/>
              <a:t>Reconciliation</a:t>
            </a:r>
          </a:p>
          <a:p>
            <a:endParaRPr lang="en-US" sz="3200" dirty="0"/>
          </a:p>
        </p:txBody>
      </p:sp>
      <p:sp>
        <p:nvSpPr>
          <p:cNvPr id="8" name="Slide Number Placeholder 7"/>
          <p:cNvSpPr>
            <a:spLocks noGrp="1"/>
          </p:cNvSpPr>
          <p:nvPr>
            <p:ph type="sldNum" sz="quarter" idx="12"/>
          </p:nvPr>
        </p:nvSpPr>
        <p:spPr/>
        <p:txBody>
          <a:bodyPr/>
          <a:lstStyle/>
          <a:p>
            <a:fld id="{2A013F82-EE5E-44EE-A61D-E31C6657F26F}" type="slidenum">
              <a:rPr lang="en-AU" smtClean="0"/>
              <a:pPr/>
              <a:t>36</a:t>
            </a:fld>
            <a:endParaRPr lang="en-AU"/>
          </a:p>
        </p:txBody>
      </p:sp>
      <p:pic>
        <p:nvPicPr>
          <p:cNvPr id="5" name="Picture Placeholder 4"/>
          <p:cNvPicPr>
            <a:picLocks noGrp="1" noChangeAspect="1"/>
          </p:cNvPicPr>
          <p:nvPr>
            <p:ph type="pic" idx="1"/>
          </p:nvPr>
        </p:nvPicPr>
        <p:blipFill>
          <a:blip r:embed="rId5"/>
          <a:srcRect l="15891" r="15891"/>
          <a:stretch>
            <a:fillRect/>
          </a:stretch>
        </p:blipFill>
        <p:spPr>
          <a:prstGeom prst="rect">
            <a:avLst/>
          </a:prstGeom>
        </p:spPr>
      </p:pic>
      <p:pic>
        <p:nvPicPr>
          <p:cNvPr id="2" name="Audio 1">
            <a:hlinkClick r:id="" action="ppaction://media"/>
            <a:extLst>
              <a:ext uri="{FF2B5EF4-FFF2-40B4-BE49-F238E27FC236}">
                <a16:creationId xmlns:a16="http://schemas.microsoft.com/office/drawing/2014/main" id="{E453CEDD-4CBF-4828-878A-EE5A326C52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4546540"/>
      </p:ext>
    </p:extLst>
  </p:cSld>
  <p:clrMapOvr>
    <a:masterClrMapping/>
  </p:clrMapOvr>
  <mc:AlternateContent xmlns:mc="http://schemas.openxmlformats.org/markup-compatibility/2006" xmlns:p14="http://schemas.microsoft.com/office/powerpoint/2010/main">
    <mc:Choice Requires="p14">
      <p:transition spd="med" p14:dur="700" advTm="17535">
        <p:fade/>
      </p:transition>
    </mc:Choice>
    <mc:Fallback xmlns="">
      <p:transition spd="med" advTm="175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Self-forgiveness that lasts requires action</a:t>
            </a:r>
            <a:endParaRPr lang="en-AU" dirty="0"/>
          </a:p>
        </p:txBody>
      </p:sp>
      <p:sp>
        <p:nvSpPr>
          <p:cNvPr id="7" name="Content Placeholder 6"/>
          <p:cNvSpPr>
            <a:spLocks noGrp="1"/>
          </p:cNvSpPr>
          <p:nvPr>
            <p:ph idx="1"/>
          </p:nvPr>
        </p:nvSpPr>
        <p:spPr/>
        <p:txBody>
          <a:bodyPr>
            <a:normAutofit/>
          </a:bodyPr>
          <a:lstStyle/>
          <a:p>
            <a:r>
              <a:rPr lang="en-US" dirty="0"/>
              <a:t>Ongoing affirmation through self compassion, self acceptance and self worth</a:t>
            </a:r>
          </a:p>
          <a:p>
            <a:r>
              <a:rPr lang="en-US" dirty="0"/>
              <a:t>Committed action that acknowledges self-discovery</a:t>
            </a:r>
          </a:p>
          <a:p>
            <a:r>
              <a:rPr lang="en-US" dirty="0"/>
              <a:t>Taking consistent steps that move towards values</a:t>
            </a:r>
          </a:p>
          <a:p>
            <a:r>
              <a:rPr lang="en-US" dirty="0"/>
              <a:t>Apply the ACT Matrix for self-forgiveness to daily experience</a:t>
            </a:r>
            <a:endParaRPr lang="en-AU" dirty="0"/>
          </a:p>
        </p:txBody>
      </p:sp>
      <p:sp>
        <p:nvSpPr>
          <p:cNvPr id="2" name="Slide Number Placeholder 1"/>
          <p:cNvSpPr>
            <a:spLocks noGrp="1"/>
          </p:cNvSpPr>
          <p:nvPr>
            <p:ph type="sldNum" sz="quarter" idx="12"/>
          </p:nvPr>
        </p:nvSpPr>
        <p:spPr/>
        <p:txBody>
          <a:bodyPr/>
          <a:lstStyle/>
          <a:p>
            <a:fld id="{CA8D9AD5-F248-4919-864A-CFD76CC027D6}" type="slidenum">
              <a:rPr lang="en-AU" smtClean="0"/>
              <a:t>37</a:t>
            </a:fld>
            <a:endParaRPr lang="en-AU"/>
          </a:p>
        </p:txBody>
      </p:sp>
      <p:pic>
        <p:nvPicPr>
          <p:cNvPr id="3" name="Audio 2">
            <a:hlinkClick r:id="" action="ppaction://media"/>
            <a:extLst>
              <a:ext uri="{FF2B5EF4-FFF2-40B4-BE49-F238E27FC236}">
                <a16:creationId xmlns:a16="http://schemas.microsoft.com/office/drawing/2014/main" id="{CB71E6AC-4373-4F2E-A452-23A62173CC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7132106"/>
      </p:ext>
    </p:extLst>
  </p:cSld>
  <p:clrMapOvr>
    <a:masterClrMapping/>
  </p:clrMapOvr>
  <mc:AlternateContent xmlns:mc="http://schemas.openxmlformats.org/markup-compatibility/2006" xmlns:p14="http://schemas.microsoft.com/office/powerpoint/2010/main">
    <mc:Choice Requires="p14">
      <p:transition spd="med" p14:dur="700" advTm="17737">
        <p:fade/>
      </p:transition>
    </mc:Choice>
    <mc:Fallback xmlns="">
      <p:transition spd="med" advTm="177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Self-forgiveness that lasts requires action</a:t>
            </a:r>
            <a:endParaRPr lang="en-AU" dirty="0"/>
          </a:p>
        </p:txBody>
      </p:sp>
      <p:sp>
        <p:nvSpPr>
          <p:cNvPr id="7" name="Content Placeholder 6"/>
          <p:cNvSpPr>
            <a:spLocks noGrp="1"/>
          </p:cNvSpPr>
          <p:nvPr>
            <p:ph idx="1"/>
          </p:nvPr>
        </p:nvSpPr>
        <p:spPr/>
        <p:txBody>
          <a:bodyPr>
            <a:normAutofit/>
          </a:bodyPr>
          <a:lstStyle/>
          <a:p>
            <a:pPr lvl="0"/>
            <a:r>
              <a:rPr lang="en-US" dirty="0"/>
              <a:t>Develop SMART goals  for values based action for  </a:t>
            </a:r>
            <a:r>
              <a:rPr lang="en-US" sz="2800" dirty="0"/>
              <a:t>Restitution, restoration, repair and renewal……</a:t>
            </a:r>
          </a:p>
          <a:p>
            <a:pPr lvl="1"/>
            <a:endParaRPr lang="en-US" sz="2800" dirty="0"/>
          </a:p>
          <a:p>
            <a:pPr lvl="1"/>
            <a:r>
              <a:rPr lang="en-US" sz="2800" dirty="0"/>
              <a:t>What can I </a:t>
            </a:r>
            <a:r>
              <a:rPr lang="en-US" sz="2800" b="1" dirty="0"/>
              <a:t>s</a:t>
            </a:r>
            <a:r>
              <a:rPr lang="en-US" sz="2800" dirty="0"/>
              <a:t>pecifically do? </a:t>
            </a:r>
          </a:p>
          <a:p>
            <a:pPr lvl="1"/>
            <a:r>
              <a:rPr lang="en-US" sz="2800" dirty="0"/>
              <a:t>How do I </a:t>
            </a:r>
            <a:r>
              <a:rPr lang="en-US" sz="2800" b="1" dirty="0"/>
              <a:t>m</a:t>
            </a:r>
            <a:r>
              <a:rPr lang="en-US" sz="2800" dirty="0"/>
              <a:t>easure it? </a:t>
            </a:r>
          </a:p>
          <a:p>
            <a:pPr lvl="1"/>
            <a:r>
              <a:rPr lang="en-US" sz="2800" dirty="0"/>
              <a:t>Is it </a:t>
            </a:r>
            <a:r>
              <a:rPr lang="en-US" sz="2800" b="1" dirty="0"/>
              <a:t>a</a:t>
            </a:r>
            <a:r>
              <a:rPr lang="en-US" sz="2800" dirty="0"/>
              <a:t>chievable? </a:t>
            </a:r>
          </a:p>
          <a:p>
            <a:pPr lvl="1"/>
            <a:r>
              <a:rPr lang="en-US" sz="2800" dirty="0"/>
              <a:t>How is it </a:t>
            </a:r>
            <a:r>
              <a:rPr lang="en-US" sz="2800" b="1" dirty="0"/>
              <a:t>r</a:t>
            </a:r>
            <a:r>
              <a:rPr lang="en-US" sz="2800" dirty="0"/>
              <a:t>elevant? </a:t>
            </a:r>
          </a:p>
          <a:p>
            <a:pPr lvl="1"/>
            <a:r>
              <a:rPr lang="en-US" sz="2800" dirty="0"/>
              <a:t>By what </a:t>
            </a:r>
            <a:r>
              <a:rPr lang="en-US" sz="2800" b="1" dirty="0"/>
              <a:t>t</a:t>
            </a:r>
            <a:r>
              <a:rPr lang="en-US" sz="2800" dirty="0"/>
              <a:t>ime? </a:t>
            </a:r>
            <a:endParaRPr lang="en-AU" sz="2800" dirty="0"/>
          </a:p>
        </p:txBody>
      </p:sp>
      <p:sp>
        <p:nvSpPr>
          <p:cNvPr id="2" name="Slide Number Placeholder 1"/>
          <p:cNvSpPr>
            <a:spLocks noGrp="1"/>
          </p:cNvSpPr>
          <p:nvPr>
            <p:ph type="sldNum" sz="quarter" idx="12"/>
          </p:nvPr>
        </p:nvSpPr>
        <p:spPr/>
        <p:txBody>
          <a:bodyPr/>
          <a:lstStyle/>
          <a:p>
            <a:fld id="{CA8D9AD5-F248-4919-864A-CFD76CC027D6}" type="slidenum">
              <a:rPr lang="en-AU" smtClean="0"/>
              <a:t>38</a:t>
            </a:fld>
            <a:endParaRPr lang="en-AU"/>
          </a:p>
        </p:txBody>
      </p:sp>
      <p:pic>
        <p:nvPicPr>
          <p:cNvPr id="4" name="Audio 3">
            <a:hlinkClick r:id="" action="ppaction://media"/>
            <a:extLst>
              <a:ext uri="{FF2B5EF4-FFF2-40B4-BE49-F238E27FC236}">
                <a16:creationId xmlns:a16="http://schemas.microsoft.com/office/drawing/2014/main" id="{8B30C4EA-C823-45BF-883E-BCECE6839C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8801886"/>
      </p:ext>
    </p:extLst>
  </p:cSld>
  <p:clrMapOvr>
    <a:masterClrMapping/>
  </p:clrMapOvr>
  <mc:AlternateContent xmlns:mc="http://schemas.openxmlformats.org/markup-compatibility/2006">
    <mc:Choice xmlns:p14="http://schemas.microsoft.com/office/powerpoint/2010/main" Requires="p14">
      <p:transition spd="med" p14:dur="700" advTm="31163">
        <p:fade/>
      </p:transition>
    </mc:Choice>
    <mc:Fallback>
      <p:transition spd="med" advTm="311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 ongoing commitment to </a:t>
            </a:r>
            <a:br>
              <a:rPr lang="en-US" dirty="0"/>
            </a:br>
            <a:r>
              <a:rPr lang="en-US" dirty="0"/>
              <a:t>self-forgiveness</a:t>
            </a:r>
            <a:br>
              <a:rPr lang="en-US" dirty="0"/>
            </a:br>
            <a:endParaRPr lang="en-US" dirty="0"/>
          </a:p>
        </p:txBody>
      </p:sp>
      <p:sp>
        <p:nvSpPr>
          <p:cNvPr id="4" name="Text Placeholder 3"/>
          <p:cNvSpPr>
            <a:spLocks noGrp="1"/>
          </p:cNvSpPr>
          <p:nvPr>
            <p:ph type="body" sz="half" idx="2"/>
          </p:nvPr>
        </p:nvSpPr>
        <p:spPr/>
        <p:txBody>
          <a:bodyPr>
            <a:normAutofit/>
          </a:bodyPr>
          <a:lstStyle/>
          <a:p>
            <a:r>
              <a:rPr lang="en-US" sz="3200" dirty="0"/>
              <a:t>Life continues to happen</a:t>
            </a:r>
          </a:p>
          <a:p>
            <a:endParaRPr lang="en-US" sz="3200" dirty="0"/>
          </a:p>
        </p:txBody>
      </p:sp>
      <p:sp>
        <p:nvSpPr>
          <p:cNvPr id="9" name="Slide Number Placeholder 8"/>
          <p:cNvSpPr>
            <a:spLocks noGrp="1"/>
          </p:cNvSpPr>
          <p:nvPr>
            <p:ph type="sldNum" sz="quarter" idx="12"/>
          </p:nvPr>
        </p:nvSpPr>
        <p:spPr/>
        <p:txBody>
          <a:bodyPr/>
          <a:lstStyle/>
          <a:p>
            <a:fld id="{2A013F82-EE5E-44EE-A61D-E31C6657F26F}" type="slidenum">
              <a:rPr lang="en-AU" smtClean="0"/>
              <a:pPr/>
              <a:t>39</a:t>
            </a:fld>
            <a:endParaRPr lang="en-AU"/>
          </a:p>
        </p:txBody>
      </p:sp>
      <p:pic>
        <p:nvPicPr>
          <p:cNvPr id="14" name="Picture Placeholder 13"/>
          <p:cNvPicPr>
            <a:picLocks noGrp="1" noChangeAspect="1"/>
          </p:cNvPicPr>
          <p:nvPr>
            <p:ph type="pic" idx="1"/>
          </p:nvPr>
        </p:nvPicPr>
        <p:blipFill>
          <a:blip r:embed="rId5"/>
          <a:srcRect l="9549" r="9549"/>
          <a:stretch>
            <a:fillRect/>
          </a:stretch>
        </p:blipFill>
        <p:spPr>
          <a:prstGeom prst="rect">
            <a:avLst/>
          </a:prstGeom>
        </p:spPr>
      </p:pic>
      <p:pic>
        <p:nvPicPr>
          <p:cNvPr id="5" name="Audio 4">
            <a:hlinkClick r:id="" action="ppaction://media"/>
            <a:extLst>
              <a:ext uri="{FF2B5EF4-FFF2-40B4-BE49-F238E27FC236}">
                <a16:creationId xmlns:a16="http://schemas.microsoft.com/office/drawing/2014/main" id="{FEED41B6-75A6-48AA-B2CA-DC3F2305FD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42041737"/>
      </p:ext>
    </p:extLst>
  </p:cSld>
  <p:clrMapOvr>
    <a:masterClrMapping/>
  </p:clrMapOvr>
  <mc:AlternateContent xmlns:mc="http://schemas.openxmlformats.org/markup-compatibility/2006">
    <mc:Choice xmlns:p14="http://schemas.microsoft.com/office/powerpoint/2010/main" Requires="p14">
      <p:transition spd="med" p14:dur="700" advTm="49763">
        <p:fade/>
      </p:transition>
    </mc:Choice>
    <mc:Fallback>
      <p:transition spd="med" advTm="497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Self-forgiveness</a:t>
            </a:r>
            <a:br>
              <a:rPr lang="en-US" dirty="0"/>
            </a:br>
            <a:r>
              <a:rPr lang="en-US" dirty="0"/>
              <a:t>A principles-based approach</a:t>
            </a:r>
          </a:p>
        </p:txBody>
      </p:sp>
      <p:sp>
        <p:nvSpPr>
          <p:cNvPr id="4" name="Text Placeholder 3"/>
          <p:cNvSpPr>
            <a:spLocks noGrp="1"/>
          </p:cNvSpPr>
          <p:nvPr>
            <p:ph type="body" sz="half" idx="2"/>
          </p:nvPr>
        </p:nvSpPr>
        <p:spPr/>
        <p:txBody>
          <a:bodyPr>
            <a:normAutofit fontScale="85000" lnSpcReduction="20000"/>
          </a:bodyPr>
          <a:lstStyle/>
          <a:p>
            <a:pPr lvl="1"/>
            <a:r>
              <a:rPr lang="en-US" sz="2400" dirty="0"/>
              <a:t>Identify our Burden</a:t>
            </a:r>
          </a:p>
          <a:p>
            <a:pPr lvl="1"/>
            <a:r>
              <a:rPr lang="en-US" sz="2400" dirty="0"/>
              <a:t>Take Perspective</a:t>
            </a:r>
          </a:p>
          <a:p>
            <a:pPr lvl="1"/>
            <a:r>
              <a:rPr lang="en-US" sz="2400" dirty="0"/>
              <a:t>Values and pathways</a:t>
            </a:r>
          </a:p>
          <a:p>
            <a:pPr lvl="1"/>
            <a:r>
              <a:rPr lang="en-US" sz="2400" dirty="0"/>
              <a:t>Get Unstuck</a:t>
            </a:r>
          </a:p>
          <a:p>
            <a:pPr lvl="1"/>
            <a:r>
              <a:rPr lang="en-US" sz="2400" dirty="0"/>
              <a:t>Grant ourselves Forgiveness  </a:t>
            </a:r>
          </a:p>
          <a:p>
            <a:pPr lvl="1"/>
            <a:r>
              <a:rPr lang="en-US" sz="2400" dirty="0"/>
              <a:t>Values in  Action</a:t>
            </a:r>
          </a:p>
          <a:p>
            <a:pPr lvl="1"/>
            <a:r>
              <a:rPr lang="en-US" sz="2400" dirty="0"/>
              <a:t>Make a commitment to ongoing Self Forgiveness</a:t>
            </a:r>
          </a:p>
          <a:p>
            <a:endParaRPr lang="en-AU" dirty="0"/>
          </a:p>
        </p:txBody>
      </p:sp>
      <p:sp>
        <p:nvSpPr>
          <p:cNvPr id="2" name="Slide Number Placeholder 1"/>
          <p:cNvSpPr>
            <a:spLocks noGrp="1"/>
          </p:cNvSpPr>
          <p:nvPr>
            <p:ph type="sldNum" sz="quarter" idx="12"/>
          </p:nvPr>
        </p:nvSpPr>
        <p:spPr/>
        <p:txBody>
          <a:bodyPr/>
          <a:lstStyle/>
          <a:p>
            <a:fld id="{CA8D9AD5-F248-4919-864A-CFD76CC027D6}" type="slidenum">
              <a:rPr lang="en-AU" smtClean="0"/>
              <a:t>4</a:t>
            </a:fld>
            <a:endParaRPr lang="en-AU"/>
          </a:p>
        </p:txBody>
      </p:sp>
      <p:pic>
        <p:nvPicPr>
          <p:cNvPr id="5128" name="Picture 8" descr="Image result for images of vegetable selection"/>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l="3620" r="362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5919E32A-FB08-4D31-872B-EC5F3D93C3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8303806"/>
      </p:ext>
    </p:extLst>
  </p:cSld>
  <p:clrMapOvr>
    <a:masterClrMapping/>
  </p:clrMapOvr>
  <mc:AlternateContent xmlns:mc="http://schemas.openxmlformats.org/markup-compatibility/2006" xmlns:p14="http://schemas.microsoft.com/office/powerpoint/2010/main">
    <mc:Choice Requires="p14">
      <p:transition spd="med" p14:dur="700" advTm="24058">
        <p:fade/>
      </p:transition>
    </mc:Choice>
    <mc:Fallback xmlns="">
      <p:transition spd="med" advTm="240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5"/>
          <a:srcRect t="4191" b="4191"/>
          <a:stretch>
            <a:fillRect/>
          </a:stretch>
        </p:blipFill>
        <p:spPr>
          <a:prstGeom prst="rect">
            <a:avLst/>
          </a:prstGeom>
        </p:spPr>
      </p:pic>
      <p:sp>
        <p:nvSpPr>
          <p:cNvPr id="4" name="Title 3"/>
          <p:cNvSpPr>
            <a:spLocks noGrp="1"/>
          </p:cNvSpPr>
          <p:nvPr>
            <p:ph type="title"/>
          </p:nvPr>
        </p:nvSpPr>
        <p:spPr/>
        <p:txBody>
          <a:bodyPr/>
          <a:lstStyle/>
          <a:p>
            <a:r>
              <a:rPr lang="en-US" dirty="0"/>
              <a:t>Keith Richards:</a:t>
            </a:r>
            <a:br>
              <a:rPr lang="en-US" dirty="0"/>
            </a:br>
            <a:r>
              <a:rPr lang="en-US" dirty="0"/>
              <a:t>On dreams</a:t>
            </a:r>
            <a:endParaRPr lang="en-AU" dirty="0"/>
          </a:p>
        </p:txBody>
      </p:sp>
      <p:sp>
        <p:nvSpPr>
          <p:cNvPr id="3" name="Content Placeholder 2"/>
          <p:cNvSpPr>
            <a:spLocks noGrp="1"/>
          </p:cNvSpPr>
          <p:nvPr>
            <p:ph type="body" sz="half" idx="2"/>
          </p:nvPr>
        </p:nvSpPr>
        <p:spPr/>
        <p:txBody>
          <a:bodyPr>
            <a:normAutofit lnSpcReduction="10000"/>
          </a:bodyPr>
          <a:lstStyle/>
          <a:p>
            <a:r>
              <a:rPr lang="en-US" sz="2800" dirty="0">
                <a:latin typeface="Lucida Calligraphy" panose="03010101010101010101" pitchFamily="66" charset="0"/>
              </a:rPr>
              <a:t>“for years you want your dreams to become true, and all that happens is that your dreams become real”</a:t>
            </a:r>
          </a:p>
          <a:p>
            <a:endParaRPr lang="en-US"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13F82-EE5E-44EE-A61D-E31C6657F26F}" type="slidenum">
              <a:rPr kumimoji="0" lang="en-AU" sz="1000" b="0" i="0" u="none" strike="noStrike" kern="1200" cap="none" spc="0" normalizeH="0" baseline="0" noProof="0" smtClean="0">
                <a:ln>
                  <a:noFill/>
                </a:ln>
                <a:solidFill>
                  <a:srgbClr val="634823"/>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000" b="0" i="0" u="none" strike="noStrike" kern="1200" cap="none" spc="0" normalizeH="0" baseline="0" noProof="0">
              <a:ln>
                <a:noFill/>
              </a:ln>
              <a:solidFill>
                <a:srgbClr val="634823"/>
              </a:solidFill>
              <a:effectLst/>
              <a:uLnTx/>
              <a:uFillTx/>
              <a:latin typeface="Corbel"/>
              <a:ea typeface="+mn-ea"/>
              <a:cs typeface="+mn-cs"/>
            </a:endParaRPr>
          </a:p>
        </p:txBody>
      </p:sp>
      <p:pic>
        <p:nvPicPr>
          <p:cNvPr id="2" name="Audio 1">
            <a:hlinkClick r:id="" action="ppaction://media"/>
            <a:extLst>
              <a:ext uri="{FF2B5EF4-FFF2-40B4-BE49-F238E27FC236}">
                <a16:creationId xmlns:a16="http://schemas.microsoft.com/office/drawing/2014/main" id="{6B9DD926-43AD-4503-A8F2-7F7B8AC0C2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33135"/>
      </p:ext>
    </p:extLst>
  </p:cSld>
  <p:clrMapOvr>
    <a:masterClrMapping/>
  </p:clrMapOvr>
  <mc:AlternateContent xmlns:mc="http://schemas.openxmlformats.org/markup-compatibility/2006">
    <mc:Choice xmlns:p14="http://schemas.microsoft.com/office/powerpoint/2010/main" Requires="p14">
      <p:transition spd="med" p14:dur="700" advTm="45268">
        <p:fade/>
      </p:transition>
    </mc:Choice>
    <mc:Fallback>
      <p:transition spd="med" advTm="452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As we free ourselves we find new territory</a:t>
            </a:r>
            <a:endParaRPr lang="en-AU" dirty="0"/>
          </a:p>
        </p:txBody>
      </p:sp>
      <p:sp>
        <p:nvSpPr>
          <p:cNvPr id="6" name="Content Placeholder 5"/>
          <p:cNvSpPr>
            <a:spLocks noGrp="1"/>
          </p:cNvSpPr>
          <p:nvPr>
            <p:ph idx="1"/>
          </p:nvPr>
        </p:nvSpPr>
        <p:spPr/>
        <p:txBody>
          <a:bodyPr/>
          <a:lstStyle/>
          <a:p>
            <a:r>
              <a:rPr lang="en-US" dirty="0"/>
              <a:t>A new sense of ourselves can bring a danger of overwhelming regret …  </a:t>
            </a:r>
            <a:r>
              <a:rPr lang="en-US" i="1" dirty="0"/>
              <a:t>why</a:t>
            </a:r>
            <a:r>
              <a:rPr lang="en-AU" i="1" dirty="0"/>
              <a:t> did I not do this years ago … </a:t>
            </a:r>
            <a:r>
              <a:rPr lang="en-AU" dirty="0"/>
              <a:t>?</a:t>
            </a:r>
          </a:p>
          <a:p>
            <a:r>
              <a:rPr lang="en-US" dirty="0"/>
              <a:t>New</a:t>
            </a:r>
            <a:r>
              <a:rPr lang="en-AU" dirty="0"/>
              <a:t> challenges, new responsibilities,  new discoveries will  require new responses ...</a:t>
            </a:r>
            <a:r>
              <a:rPr lang="en-US" dirty="0"/>
              <a:t> </a:t>
            </a:r>
          </a:p>
          <a:p>
            <a:r>
              <a:rPr lang="en-US" dirty="0"/>
              <a:t>T</a:t>
            </a:r>
            <a:r>
              <a:rPr lang="en-AU" dirty="0"/>
              <a:t>hen we need to put the principles into action …</a:t>
            </a:r>
          </a:p>
          <a:p>
            <a:endParaRPr lang="en-US" dirty="0"/>
          </a:p>
        </p:txBody>
      </p:sp>
      <p:sp>
        <p:nvSpPr>
          <p:cNvPr id="7" name="Slide Number Placeholder 6"/>
          <p:cNvSpPr>
            <a:spLocks noGrp="1"/>
          </p:cNvSpPr>
          <p:nvPr>
            <p:ph type="sldNum" sz="quarter" idx="12"/>
          </p:nvPr>
        </p:nvSpPr>
        <p:spPr/>
        <p:txBody>
          <a:bodyPr/>
          <a:lstStyle/>
          <a:p>
            <a:fld id="{CA8D9AD5-F248-4919-864A-CFD76CC027D6}" type="slidenum">
              <a:rPr lang="en-AU" smtClean="0"/>
              <a:t>41</a:t>
            </a:fld>
            <a:endParaRPr lang="en-AU"/>
          </a:p>
        </p:txBody>
      </p:sp>
      <p:pic>
        <p:nvPicPr>
          <p:cNvPr id="2" name="Audio 1">
            <a:hlinkClick r:id="" action="ppaction://media"/>
            <a:extLst>
              <a:ext uri="{FF2B5EF4-FFF2-40B4-BE49-F238E27FC236}">
                <a16:creationId xmlns:a16="http://schemas.microsoft.com/office/drawing/2014/main" id="{C76C8984-1B25-48DC-BEB3-CBC1498BE1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6751138"/>
      </p:ext>
    </p:extLst>
  </p:cSld>
  <p:clrMapOvr>
    <a:masterClrMapping/>
  </p:clrMapOvr>
  <mc:AlternateContent xmlns:mc="http://schemas.openxmlformats.org/markup-compatibility/2006">
    <mc:Choice xmlns:p14="http://schemas.microsoft.com/office/powerpoint/2010/main" Requires="p14">
      <p:transition spd="med" p14:dur="700" advTm="46648">
        <p:fade/>
      </p:transition>
    </mc:Choice>
    <mc:Fallback>
      <p:transition spd="med" advTm="466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idx="1"/>
          </p:nvPr>
        </p:nvSpPr>
        <p:spPr/>
      </p:sp>
      <p:sp>
        <p:nvSpPr>
          <p:cNvPr id="5" name="Title 4"/>
          <p:cNvSpPr>
            <a:spLocks noGrp="1"/>
          </p:cNvSpPr>
          <p:nvPr>
            <p:ph type="title"/>
          </p:nvPr>
        </p:nvSpPr>
        <p:spPr>
          <a:xfrm>
            <a:off x="7009050" y="533401"/>
            <a:ext cx="4573192" cy="1967203"/>
          </a:xfrm>
        </p:spPr>
        <p:txBody>
          <a:bodyPr>
            <a:normAutofit fontScale="90000"/>
          </a:bodyPr>
          <a:lstStyle/>
          <a:p>
            <a:r>
              <a:rPr lang="en-US" dirty="0"/>
              <a:t>Revisit and review the principles of </a:t>
            </a:r>
            <a:br>
              <a:rPr lang="en-US" dirty="0"/>
            </a:br>
            <a:r>
              <a:rPr lang="en-US" dirty="0"/>
              <a:t>Self-Forgiveness</a:t>
            </a:r>
            <a:br>
              <a:rPr lang="en-US" dirty="0"/>
            </a:br>
            <a:endParaRPr lang="en-AU" dirty="0"/>
          </a:p>
        </p:txBody>
      </p:sp>
      <p:sp>
        <p:nvSpPr>
          <p:cNvPr id="7" name="Text Placeholder 6"/>
          <p:cNvSpPr>
            <a:spLocks noGrp="1"/>
          </p:cNvSpPr>
          <p:nvPr>
            <p:ph type="body" sz="half" idx="2"/>
          </p:nvPr>
        </p:nvSpPr>
        <p:spPr>
          <a:xfrm>
            <a:off x="7009049" y="2351315"/>
            <a:ext cx="4573191" cy="3439886"/>
          </a:xfrm>
        </p:spPr>
        <p:txBody>
          <a:bodyPr>
            <a:normAutofit/>
          </a:bodyPr>
          <a:lstStyle/>
          <a:p>
            <a:pPr lvl="1"/>
            <a:r>
              <a:rPr lang="en-US" sz="2400" dirty="0"/>
              <a:t>Identify our transgression</a:t>
            </a:r>
          </a:p>
          <a:p>
            <a:pPr lvl="1"/>
            <a:r>
              <a:rPr lang="en-US" sz="2400" dirty="0"/>
              <a:t>Take Perspective</a:t>
            </a:r>
          </a:p>
          <a:p>
            <a:pPr lvl="1"/>
            <a:r>
              <a:rPr lang="en-US" sz="2400" dirty="0"/>
              <a:t>Revisit our values</a:t>
            </a:r>
          </a:p>
          <a:p>
            <a:pPr lvl="1"/>
            <a:r>
              <a:rPr lang="en-US" sz="2400" dirty="0"/>
              <a:t>Get Unstuck</a:t>
            </a:r>
          </a:p>
          <a:p>
            <a:pPr lvl="1"/>
            <a:r>
              <a:rPr lang="en-US" sz="2400" dirty="0"/>
              <a:t>Grant ourselves Forgiveness  </a:t>
            </a:r>
          </a:p>
          <a:p>
            <a:pPr lvl="1"/>
            <a:r>
              <a:rPr lang="en-US" sz="2400" dirty="0"/>
              <a:t>Values for Action</a:t>
            </a:r>
          </a:p>
          <a:p>
            <a:pPr lvl="1"/>
            <a:r>
              <a:rPr lang="en-US" sz="2400" dirty="0"/>
              <a:t>Make a commitment to ongoing Self Forgiveness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AU" sz="1000" b="0" i="0" u="none" strike="noStrike" kern="1200" cap="none" spc="0" normalizeH="0" baseline="0" noProof="0" smtClean="0">
                <a:ln>
                  <a:noFill/>
                </a:ln>
                <a:solidFill>
                  <a:srgbClr val="634823"/>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1000" b="0" i="0" u="none" strike="noStrike" kern="1200" cap="none" spc="0" normalizeH="0" baseline="0" noProof="0">
              <a:ln>
                <a:noFill/>
              </a:ln>
              <a:solidFill>
                <a:srgbClr val="634823"/>
              </a:solidFill>
              <a:effectLst/>
              <a:uLnTx/>
              <a:uFillTx/>
              <a:latin typeface="Corbel"/>
              <a:ea typeface="+mn-ea"/>
              <a:cs typeface="+mn-cs"/>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565224" cy="4308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A4982D6C-2913-474B-A6E4-2D3BBFDEAB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5905916"/>
      </p:ext>
    </p:extLst>
  </p:cSld>
  <p:clrMapOvr>
    <a:masterClrMapping/>
  </p:clrMapOvr>
  <mc:AlternateContent xmlns:mc="http://schemas.openxmlformats.org/markup-compatibility/2006" xmlns:p14="http://schemas.microsoft.com/office/powerpoint/2010/main">
    <mc:Choice Requires="p14">
      <p:transition spd="med" p14:dur="700" advTm="13128">
        <p:fade/>
      </p:transition>
    </mc:Choice>
    <mc:Fallback xmlns="">
      <p:transition spd="med" advTm="131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5"/>
          <a:srcRect l="9042" r="9042"/>
          <a:stretch>
            <a:fillRect/>
          </a:stretch>
        </p:blipFill>
        <p:spPr>
          <a:xfrm>
            <a:off x="0" y="3"/>
            <a:ext cx="5014824" cy="4594857"/>
          </a:xfrm>
          <a:prstGeom prst="rect">
            <a:avLst/>
          </a:prstGeom>
        </p:spPr>
      </p:pic>
      <p:sp>
        <p:nvSpPr>
          <p:cNvPr id="3" name="Title 2"/>
          <p:cNvSpPr>
            <a:spLocks noGrp="1"/>
          </p:cNvSpPr>
          <p:nvPr>
            <p:ph type="title"/>
          </p:nvPr>
        </p:nvSpPr>
        <p:spPr/>
        <p:txBody>
          <a:bodyPr/>
          <a:lstStyle/>
          <a:p>
            <a:r>
              <a:rPr lang="en-US" dirty="0"/>
              <a:t>Brene Brown</a:t>
            </a:r>
            <a:br>
              <a:rPr lang="en-US" dirty="0"/>
            </a:br>
            <a:r>
              <a:rPr lang="en-US" dirty="0"/>
              <a:t>On Showing up</a:t>
            </a:r>
            <a:endParaRPr lang="en-AU" dirty="0"/>
          </a:p>
        </p:txBody>
      </p:sp>
      <p:sp>
        <p:nvSpPr>
          <p:cNvPr id="4" name="Text Placeholder 3"/>
          <p:cNvSpPr>
            <a:spLocks noGrp="1"/>
          </p:cNvSpPr>
          <p:nvPr>
            <p:ph type="body" sz="half" idx="2"/>
          </p:nvPr>
        </p:nvSpPr>
        <p:spPr>
          <a:xfrm>
            <a:off x="7009049" y="3429001"/>
            <a:ext cx="4850442" cy="2362199"/>
          </a:xfrm>
        </p:spPr>
        <p:txBody>
          <a:bodyPr>
            <a:normAutofit/>
          </a:bodyPr>
          <a:lstStyle/>
          <a:p>
            <a:r>
              <a:rPr lang="en-US" sz="2800" dirty="0">
                <a:latin typeface="Lucida Calligraphy" panose="03010101010101010101" pitchFamily="66" charset="0"/>
              </a:rPr>
              <a:t>“It is not about winning,</a:t>
            </a:r>
            <a:br>
              <a:rPr lang="en-US" sz="2800" dirty="0">
                <a:latin typeface="Lucida Calligraphy" panose="03010101010101010101" pitchFamily="66" charset="0"/>
              </a:rPr>
            </a:br>
            <a:r>
              <a:rPr lang="en-US" sz="2800" dirty="0">
                <a:latin typeface="Lucida Calligraphy" panose="03010101010101010101" pitchFamily="66" charset="0"/>
              </a:rPr>
              <a:t> it is not about losing,</a:t>
            </a:r>
            <a:br>
              <a:rPr lang="en-US" sz="2800" dirty="0">
                <a:latin typeface="Lucida Calligraphy" panose="03010101010101010101" pitchFamily="66" charset="0"/>
              </a:rPr>
            </a:br>
            <a:r>
              <a:rPr lang="en-US" sz="2800" dirty="0">
                <a:latin typeface="Lucida Calligraphy" panose="03010101010101010101" pitchFamily="66" charset="0"/>
              </a:rPr>
              <a:t> it's about showing up and being seen”</a:t>
            </a:r>
          </a:p>
          <a:p>
            <a:endParaRPr lang="en-AU" dirty="0"/>
          </a:p>
        </p:txBody>
      </p:sp>
      <p:sp>
        <p:nvSpPr>
          <p:cNvPr id="6" name="Slide Number Placeholder 5"/>
          <p:cNvSpPr>
            <a:spLocks noGrp="1"/>
          </p:cNvSpPr>
          <p:nvPr>
            <p:ph type="sldNum" sz="quarter" idx="12"/>
          </p:nvPr>
        </p:nvSpPr>
        <p:spPr/>
        <p:txBody>
          <a:bodyPr/>
          <a:lstStyle/>
          <a:p>
            <a:fld id="{2A013F82-EE5E-44EE-A61D-E31C6657F26F}" type="slidenum">
              <a:rPr lang="en-AU" smtClean="0"/>
              <a:pPr/>
              <a:t>43</a:t>
            </a:fld>
            <a:endParaRPr lang="en-AU"/>
          </a:p>
        </p:txBody>
      </p:sp>
      <p:pic>
        <p:nvPicPr>
          <p:cNvPr id="2" name="Audio 1">
            <a:hlinkClick r:id="" action="ppaction://media"/>
            <a:extLst>
              <a:ext uri="{FF2B5EF4-FFF2-40B4-BE49-F238E27FC236}">
                <a16:creationId xmlns:a16="http://schemas.microsoft.com/office/drawing/2014/main" id="{BC1949ED-6AD2-413B-9960-AFEB470CFB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33000490"/>
      </p:ext>
    </p:extLst>
  </p:cSld>
  <p:clrMapOvr>
    <a:masterClrMapping/>
  </p:clrMapOvr>
  <mc:AlternateContent xmlns:mc="http://schemas.openxmlformats.org/markup-compatibility/2006" xmlns:p14="http://schemas.microsoft.com/office/powerpoint/2010/main">
    <mc:Choice Requires="p14">
      <p:transition spd="med" p14:dur="700" advTm="40134">
        <p:fade/>
      </p:transition>
    </mc:Choice>
    <mc:Fallback xmlns="">
      <p:transition spd="med" advTm="401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78422" y="0"/>
            <a:ext cx="4573192" cy="1923661"/>
          </a:xfrm>
        </p:spPr>
        <p:txBody>
          <a:bodyPr/>
          <a:lstStyle/>
          <a:p>
            <a:r>
              <a:rPr lang="en-US" b="1" dirty="0"/>
              <a:t>Action for ongoing  Self Forgiveness:</a:t>
            </a:r>
            <a:br>
              <a:rPr lang="en-AU" dirty="0"/>
            </a:br>
            <a:endParaRPr lang="en-AU" dirty="0"/>
          </a:p>
        </p:txBody>
      </p:sp>
      <p:sp>
        <p:nvSpPr>
          <p:cNvPr id="7" name="Text Placeholder 6"/>
          <p:cNvSpPr>
            <a:spLocks noGrp="1"/>
          </p:cNvSpPr>
          <p:nvPr>
            <p:ph type="body" sz="half" idx="2"/>
          </p:nvPr>
        </p:nvSpPr>
        <p:spPr>
          <a:xfrm>
            <a:off x="7009049" y="1923661"/>
            <a:ext cx="4573191" cy="3867539"/>
          </a:xfrm>
        </p:spPr>
        <p:txBody>
          <a:bodyPr>
            <a:normAutofit/>
          </a:bodyPr>
          <a:lstStyle/>
          <a:p>
            <a:pPr lvl="0"/>
            <a:r>
              <a:rPr lang="en-US" sz="2400" dirty="0"/>
              <a:t>Review your SMART goals </a:t>
            </a:r>
          </a:p>
          <a:p>
            <a:pPr lvl="0"/>
            <a:r>
              <a:rPr lang="en-US" sz="2400" dirty="0"/>
              <a:t>Continue to develop choice points for future situations which involve  the same contexts or experiences</a:t>
            </a:r>
          </a:p>
          <a:p>
            <a:pPr lvl="0"/>
            <a:r>
              <a:rPr lang="en-US" sz="2400" dirty="0"/>
              <a:t>Establish alternate pathways for relapse prevention  </a:t>
            </a:r>
          </a:p>
        </p:txBody>
      </p:sp>
      <p:sp>
        <p:nvSpPr>
          <p:cNvPr id="4" name="Slide Number Placeholder 3"/>
          <p:cNvSpPr>
            <a:spLocks noGrp="1"/>
          </p:cNvSpPr>
          <p:nvPr>
            <p:ph type="sldNum" sz="quarter" idx="12"/>
          </p:nvPr>
        </p:nvSpPr>
        <p:spPr/>
        <p:txBody>
          <a:bodyPr/>
          <a:lstStyle/>
          <a:p>
            <a:fld id="{CA8D9AD5-F248-4919-864A-CFD76CC027D6}" type="slidenum">
              <a:rPr lang="en-AU" smtClean="0"/>
              <a:t>44</a:t>
            </a:fld>
            <a:endParaRPr lang="en-AU"/>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15950" cy="398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F647091F-700E-43FA-A358-CE58A4EBB9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1414143"/>
      </p:ext>
    </p:extLst>
  </p:cSld>
  <p:clrMapOvr>
    <a:masterClrMapping/>
  </p:clrMapOvr>
  <mc:AlternateContent xmlns:mc="http://schemas.openxmlformats.org/markup-compatibility/2006" xmlns:p14="http://schemas.microsoft.com/office/powerpoint/2010/main">
    <mc:Choice Requires="p14">
      <p:transition spd="med" p14:dur="700" advTm="17958">
        <p:fade/>
      </p:transition>
    </mc:Choice>
    <mc:Fallback xmlns="">
      <p:transition spd="med" advTm="179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AU" dirty="0"/>
            </a:br>
            <a:r>
              <a:rPr lang="en-US" dirty="0"/>
              <a:t>Cultivating a forgiving internal dialogue</a:t>
            </a:r>
            <a:br>
              <a:rPr lang="en-AU" dirty="0"/>
            </a:br>
            <a:endParaRPr lang="en-AU" dirty="0"/>
          </a:p>
        </p:txBody>
      </p:sp>
      <p:sp>
        <p:nvSpPr>
          <p:cNvPr id="3" name="Content Placeholder 2"/>
          <p:cNvSpPr>
            <a:spLocks noGrp="1"/>
          </p:cNvSpPr>
          <p:nvPr>
            <p:ph idx="1"/>
          </p:nvPr>
        </p:nvSpPr>
        <p:spPr>
          <a:xfrm>
            <a:off x="1293815" y="1307940"/>
            <a:ext cx="9601198" cy="3962400"/>
          </a:xfrm>
        </p:spPr>
        <p:txBody>
          <a:bodyPr>
            <a:normAutofit lnSpcReduction="10000"/>
          </a:bodyPr>
          <a:lstStyle/>
          <a:p>
            <a:pPr marL="0" indent="0">
              <a:buNone/>
            </a:pPr>
            <a:r>
              <a:rPr lang="en-US" dirty="0"/>
              <a:t> </a:t>
            </a:r>
          </a:p>
          <a:p>
            <a:pPr lvl="1"/>
            <a:r>
              <a:rPr lang="en-US" sz="2800" dirty="0"/>
              <a:t>Continue to develop a compassionate presence,</a:t>
            </a:r>
            <a:br>
              <a:rPr lang="en-US" sz="2800" dirty="0"/>
            </a:br>
            <a:r>
              <a:rPr lang="en-US" sz="2800" dirty="0"/>
              <a:t> self-acceptance and self-respect</a:t>
            </a:r>
          </a:p>
          <a:p>
            <a:pPr lvl="1"/>
            <a:endParaRPr lang="en-US" sz="2800" dirty="0"/>
          </a:p>
          <a:p>
            <a:pPr lvl="1"/>
            <a:r>
              <a:rPr lang="en-US" sz="2800" dirty="0"/>
              <a:t> Accepting that things are what they are and being willing to find a way through</a:t>
            </a:r>
          </a:p>
          <a:p>
            <a:pPr lvl="1"/>
            <a:endParaRPr lang="en-US" sz="2800" dirty="0"/>
          </a:p>
          <a:p>
            <a:pPr lvl="1"/>
            <a:r>
              <a:rPr lang="en-US" sz="2800" dirty="0"/>
              <a:t>Coach yourself to respond to yourself with values-based self forgiveness that helps you live a flexible and responsive life</a:t>
            </a:r>
          </a:p>
          <a:p>
            <a:endParaRPr lang="en-AU" dirty="0"/>
          </a:p>
        </p:txBody>
      </p:sp>
      <p:sp>
        <p:nvSpPr>
          <p:cNvPr id="4" name="Slide Number Placeholder 3"/>
          <p:cNvSpPr>
            <a:spLocks noGrp="1"/>
          </p:cNvSpPr>
          <p:nvPr>
            <p:ph type="sldNum" sz="quarter" idx="12"/>
          </p:nvPr>
        </p:nvSpPr>
        <p:spPr/>
        <p:txBody>
          <a:bodyPr/>
          <a:lstStyle/>
          <a:p>
            <a:fld id="{CA8D9AD5-F248-4919-864A-CFD76CC027D6}" type="slidenum">
              <a:rPr lang="en-AU" smtClean="0"/>
              <a:t>45</a:t>
            </a:fld>
            <a:endParaRPr lang="en-AU"/>
          </a:p>
        </p:txBody>
      </p:sp>
      <p:pic>
        <p:nvPicPr>
          <p:cNvPr id="5" name="Audio 4">
            <a:hlinkClick r:id="" action="ppaction://media"/>
            <a:extLst>
              <a:ext uri="{FF2B5EF4-FFF2-40B4-BE49-F238E27FC236}">
                <a16:creationId xmlns:a16="http://schemas.microsoft.com/office/drawing/2014/main" id="{CC4EE73F-C2AD-4175-B17F-645F07554E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5662808"/>
      </p:ext>
    </p:extLst>
  </p:cSld>
  <p:clrMapOvr>
    <a:masterClrMapping/>
  </p:clrMapOvr>
  <mc:AlternateContent xmlns:mc="http://schemas.openxmlformats.org/markup-compatibility/2006" xmlns:p14="http://schemas.microsoft.com/office/powerpoint/2010/main">
    <mc:Choice Requires="p14">
      <p:transition spd="med" p14:dur="700" advTm="19626">
        <p:fade/>
      </p:transition>
    </mc:Choice>
    <mc:Fallback xmlns="">
      <p:transition spd="med" advTm="196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5"/>
          <a:stretch>
            <a:fillRect/>
          </a:stretch>
        </p:blipFill>
        <p:spPr>
          <a:xfrm rot="10800000" flipH="1">
            <a:off x="0" y="2029138"/>
            <a:ext cx="5169856" cy="4737003"/>
          </a:xfrm>
          <a:prstGeom prst="rect">
            <a:avLst/>
          </a:prstGeom>
        </p:spPr>
      </p:pic>
      <p:sp>
        <p:nvSpPr>
          <p:cNvPr id="8" name="Title 7"/>
          <p:cNvSpPr>
            <a:spLocks noGrp="1"/>
          </p:cNvSpPr>
          <p:nvPr>
            <p:ph type="title"/>
          </p:nvPr>
        </p:nvSpPr>
        <p:spPr>
          <a:xfrm>
            <a:off x="7009050" y="533401"/>
            <a:ext cx="4573192" cy="1655617"/>
          </a:xfrm>
        </p:spPr>
        <p:txBody>
          <a:bodyPr/>
          <a:lstStyle/>
          <a:p>
            <a:r>
              <a:rPr lang="en-US" dirty="0"/>
              <a:t>On the wonder of self-forgiveness</a:t>
            </a:r>
            <a:endParaRPr lang="en-AU" dirty="0"/>
          </a:p>
        </p:txBody>
      </p:sp>
      <p:sp>
        <p:nvSpPr>
          <p:cNvPr id="9" name="Text Placeholder 8"/>
          <p:cNvSpPr>
            <a:spLocks noGrp="1"/>
          </p:cNvSpPr>
          <p:nvPr>
            <p:ph type="body" sz="half" idx="2"/>
          </p:nvPr>
        </p:nvSpPr>
        <p:spPr>
          <a:xfrm>
            <a:off x="7009049" y="2396836"/>
            <a:ext cx="4573191" cy="4003963"/>
          </a:xfrm>
        </p:spPr>
        <p:txBody>
          <a:bodyPr>
            <a:normAutofit/>
          </a:bodyPr>
          <a:lstStyle/>
          <a:p>
            <a:r>
              <a:rPr lang="en-US" sz="2400" dirty="0">
                <a:latin typeface="Lucida Calligraphy" panose="03010101010101010101" pitchFamily="66" charset="0"/>
              </a:rPr>
              <a:t>I accept myself just as I am, perfect in my imperfection, </a:t>
            </a:r>
          </a:p>
          <a:p>
            <a:r>
              <a:rPr lang="en-US" sz="2400" dirty="0">
                <a:latin typeface="Lucida Calligraphy" panose="03010101010101010101" pitchFamily="66" charset="0"/>
              </a:rPr>
              <a:t>I am now willing to take action in this state of self acceptance and am willing to go through what I need to do … so that I can be what I value</a:t>
            </a:r>
            <a:endParaRPr lang="en-AU"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AU" sz="1000" b="0" i="0" u="none" strike="noStrike" kern="1200" cap="none" spc="0" normalizeH="0" baseline="0" noProof="0" smtClean="0">
                <a:ln>
                  <a:noFill/>
                </a:ln>
                <a:solidFill>
                  <a:srgbClr val="634823"/>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AU" sz="1000" b="0" i="0" u="none" strike="noStrike" kern="1200" cap="none" spc="0" normalizeH="0" baseline="0" noProof="0">
              <a:ln>
                <a:noFill/>
              </a:ln>
              <a:solidFill>
                <a:srgbClr val="634823"/>
              </a:solidFill>
              <a:effectLst/>
              <a:uLnTx/>
              <a:uFillTx/>
              <a:latin typeface="Corbel"/>
              <a:ea typeface="+mn-ea"/>
              <a:cs typeface="+mn-cs"/>
            </a:endParaRPr>
          </a:p>
        </p:txBody>
      </p:sp>
      <p:pic>
        <p:nvPicPr>
          <p:cNvPr id="2" name="Picture 1"/>
          <p:cNvPicPr>
            <a:picLocks noChangeAspect="1"/>
          </p:cNvPicPr>
          <p:nvPr/>
        </p:nvPicPr>
        <p:blipFill>
          <a:blip r:embed="rId5"/>
          <a:stretch>
            <a:fillRect/>
          </a:stretch>
        </p:blipFill>
        <p:spPr>
          <a:xfrm>
            <a:off x="0" y="3"/>
            <a:ext cx="5169856" cy="4737003"/>
          </a:xfrm>
          <a:prstGeom prst="rect">
            <a:avLst/>
          </a:prstGeom>
        </p:spPr>
      </p:pic>
      <p:pic>
        <p:nvPicPr>
          <p:cNvPr id="5" name="Audio 4">
            <a:hlinkClick r:id="" action="ppaction://media"/>
            <a:extLst>
              <a:ext uri="{FF2B5EF4-FFF2-40B4-BE49-F238E27FC236}">
                <a16:creationId xmlns:a16="http://schemas.microsoft.com/office/drawing/2014/main" id="{1A9B967D-AF37-47F0-9C41-92ACD54CE6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2431670"/>
      </p:ext>
    </p:extLst>
  </p:cSld>
  <p:clrMapOvr>
    <a:masterClrMapping/>
  </p:clrMapOvr>
  <mc:AlternateContent xmlns:mc="http://schemas.openxmlformats.org/markup-compatibility/2006">
    <mc:Choice xmlns:p14="http://schemas.microsoft.com/office/powerpoint/2010/main" Requires="p14">
      <p:transition spd="med" p14:dur="700" advTm="31740">
        <p:fade/>
      </p:transition>
    </mc:Choice>
    <mc:Fallback>
      <p:transition spd="med" advTm="317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r>
              <a:rPr lang="en-US" sz="2400" dirty="0"/>
              <a:t>Australian Research Scholarship</a:t>
            </a:r>
            <a:endParaRPr lang="en-AU" dirty="0"/>
          </a:p>
        </p:txBody>
      </p:sp>
      <p:sp>
        <p:nvSpPr>
          <p:cNvPr id="3" name="Content Placeholder 2"/>
          <p:cNvSpPr>
            <a:spLocks noGrp="1"/>
          </p:cNvSpPr>
          <p:nvPr>
            <p:ph idx="1"/>
          </p:nvPr>
        </p:nvSpPr>
        <p:spPr/>
        <p:txBody>
          <a:bodyPr>
            <a:normAutofit lnSpcReduction="10000"/>
          </a:bodyPr>
          <a:lstStyle/>
          <a:p>
            <a:r>
              <a:rPr lang="en-US" dirty="0"/>
              <a:t>3 Case studies individuals with Multiple Comorbidities including alcohol abuse and, or, excessive prescription drug use and chronic pain</a:t>
            </a:r>
          </a:p>
          <a:p>
            <a:r>
              <a:rPr lang="en-US" dirty="0"/>
              <a:t>Resolution and relapse prevention – now 2- 3 years sober and living a valued life</a:t>
            </a:r>
          </a:p>
          <a:p>
            <a:r>
              <a:rPr lang="en-US" dirty="0"/>
              <a:t>Presentation to Allied Health professionals with a thematic analysis – embraced  ACT with Self Forgiveness as a useful intervention for stuck cases </a:t>
            </a:r>
          </a:p>
          <a:p>
            <a:r>
              <a:rPr lang="en-US" dirty="0"/>
              <a:t>Comparative Intervention  ACT </a:t>
            </a:r>
            <a:r>
              <a:rPr lang="en-US" i="1" dirty="0"/>
              <a:t>n=</a:t>
            </a:r>
            <a:r>
              <a:rPr lang="en-US" dirty="0"/>
              <a:t>60 ACT SF </a:t>
            </a:r>
            <a:r>
              <a:rPr lang="en-US" i="1" dirty="0"/>
              <a:t>n=</a:t>
            </a:r>
            <a:r>
              <a:rPr lang="en-US" dirty="0"/>
              <a:t> 66,  as follows:</a:t>
            </a:r>
            <a:endParaRPr lang="en-AU" dirty="0"/>
          </a:p>
        </p:txBody>
      </p:sp>
      <p:sp>
        <p:nvSpPr>
          <p:cNvPr id="4" name="Slide Number Placeholder 3"/>
          <p:cNvSpPr>
            <a:spLocks noGrp="1"/>
          </p:cNvSpPr>
          <p:nvPr>
            <p:ph type="sldNum" sz="quarter" idx="12"/>
          </p:nvPr>
        </p:nvSpPr>
        <p:spPr/>
        <p:txBody>
          <a:bodyPr/>
          <a:lstStyle/>
          <a:p>
            <a:fld id="{CA8D9AD5-F248-4919-864A-CFD76CC027D6}" type="slidenum">
              <a:rPr lang="en-AU" smtClean="0"/>
              <a:t>47</a:t>
            </a:fld>
            <a:endParaRPr lang="en-AU"/>
          </a:p>
        </p:txBody>
      </p:sp>
      <p:pic>
        <p:nvPicPr>
          <p:cNvPr id="5" name="Picture 4"/>
          <p:cNvPicPr>
            <a:picLocks noChangeAspect="1"/>
          </p:cNvPicPr>
          <p:nvPr/>
        </p:nvPicPr>
        <p:blipFill>
          <a:blip r:embed="rId5"/>
          <a:stretch>
            <a:fillRect/>
          </a:stretch>
        </p:blipFill>
        <p:spPr>
          <a:xfrm>
            <a:off x="9598744" y="42596"/>
            <a:ext cx="2572735" cy="871804"/>
          </a:xfrm>
          <a:prstGeom prst="rect">
            <a:avLst/>
          </a:prstGeom>
        </p:spPr>
      </p:pic>
      <p:pic>
        <p:nvPicPr>
          <p:cNvPr id="6" name="Audio 5">
            <a:hlinkClick r:id="" action="ppaction://media"/>
            <a:extLst>
              <a:ext uri="{FF2B5EF4-FFF2-40B4-BE49-F238E27FC236}">
                <a16:creationId xmlns:a16="http://schemas.microsoft.com/office/drawing/2014/main" id="{8CBDC1B5-A409-4C94-8594-21D7078B1D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96735"/>
      </p:ext>
    </p:extLst>
  </p:cSld>
  <p:clrMapOvr>
    <a:masterClrMapping/>
  </p:clrMapOvr>
  <mc:AlternateContent xmlns:mc="http://schemas.openxmlformats.org/markup-compatibility/2006" xmlns:p14="http://schemas.microsoft.com/office/powerpoint/2010/main">
    <mc:Choice Requires="p14">
      <p:transition spd="med" p14:dur="700" advTm="75447">
        <p:fade/>
      </p:transition>
    </mc:Choice>
    <mc:Fallback xmlns="">
      <p:transition spd="med" advTm="754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Comparative Intervention  </a:t>
            </a:r>
            <a:br>
              <a:rPr lang="en-US" dirty="0"/>
            </a:br>
            <a:r>
              <a:rPr lang="en-US" dirty="0"/>
              <a:t>ACT n=60 ACT SF n= 66</a:t>
            </a:r>
          </a:p>
        </p:txBody>
      </p:sp>
      <p:sp>
        <p:nvSpPr>
          <p:cNvPr id="2" name="Slide Number Placeholder 1"/>
          <p:cNvSpPr>
            <a:spLocks noGrp="1"/>
          </p:cNvSpPr>
          <p:nvPr>
            <p:ph type="sldNum" sz="quarter" idx="12"/>
          </p:nvPr>
        </p:nvSpPr>
        <p:spPr/>
        <p:txBody>
          <a:bodyPr/>
          <a:lstStyle/>
          <a:p>
            <a:fld id="{CA8D9AD5-F248-4919-864A-CFD76CC027D6}" type="slidenum">
              <a:rPr lang="en-AU" smtClean="0"/>
              <a:t>48</a:t>
            </a:fld>
            <a:endParaRPr lang="en-AU"/>
          </a:p>
        </p:txBody>
      </p:sp>
      <p:graphicFrame>
        <p:nvGraphicFramePr>
          <p:cNvPr id="6" name="Chart 5">
            <a:extLst>
              <a:ext uri="{FF2B5EF4-FFF2-40B4-BE49-F238E27FC236}">
                <a16:creationId xmlns:a16="http://schemas.microsoft.com/office/drawing/2014/main" id="{91C967D9-D05B-43F2-B2CA-33879F13770E}"/>
              </a:ext>
            </a:extLst>
          </p:cNvPr>
          <p:cNvGraphicFramePr>
            <a:graphicFrameLocks/>
          </p:cNvGraphicFramePr>
          <p:nvPr>
            <p:extLst>
              <p:ext uri="{D42A27DB-BD31-4B8C-83A1-F6EECF244321}">
                <p14:modId xmlns:p14="http://schemas.microsoft.com/office/powerpoint/2010/main" val="2052479208"/>
              </p:ext>
            </p:extLst>
          </p:nvPr>
        </p:nvGraphicFramePr>
        <p:xfrm>
          <a:off x="1487395" y="1947862"/>
          <a:ext cx="4010728" cy="38433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E5C027A5-281B-44D5-B668-FDF20A1B47AF}"/>
              </a:ext>
            </a:extLst>
          </p:cNvPr>
          <p:cNvGraphicFramePr>
            <a:graphicFrameLocks/>
          </p:cNvGraphicFramePr>
          <p:nvPr>
            <p:extLst>
              <p:ext uri="{D42A27DB-BD31-4B8C-83A1-F6EECF244321}">
                <p14:modId xmlns:p14="http://schemas.microsoft.com/office/powerpoint/2010/main" val="3139003842"/>
              </p:ext>
            </p:extLst>
          </p:nvPr>
        </p:nvGraphicFramePr>
        <p:xfrm>
          <a:off x="6142892" y="1947862"/>
          <a:ext cx="4021016" cy="3843337"/>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278F922C-F673-472B-90E5-5CB5F652B8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8752368"/>
      </p:ext>
    </p:extLst>
  </p:cSld>
  <p:clrMapOvr>
    <a:masterClrMapping/>
  </p:clrMapOvr>
  <mc:AlternateContent xmlns:mc="http://schemas.openxmlformats.org/markup-compatibility/2006" xmlns:p14="http://schemas.microsoft.com/office/powerpoint/2010/main">
    <mc:Choice Requires="p14">
      <p:transition spd="med" p14:dur="700" advTm="25956">
        <p:fade/>
      </p:transition>
    </mc:Choice>
    <mc:Fallback xmlns="">
      <p:transition spd="med" advTm="259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Comparative Intervention  </a:t>
            </a:r>
            <a:br>
              <a:rPr lang="en-US" dirty="0"/>
            </a:br>
            <a:r>
              <a:rPr lang="en-US" dirty="0"/>
              <a:t>ACT n=60 ACT SF n= 66</a:t>
            </a:r>
          </a:p>
        </p:txBody>
      </p:sp>
      <p:sp>
        <p:nvSpPr>
          <p:cNvPr id="2" name="Slide Number Placeholder 1"/>
          <p:cNvSpPr>
            <a:spLocks noGrp="1"/>
          </p:cNvSpPr>
          <p:nvPr>
            <p:ph type="sldNum" sz="quarter" idx="12"/>
          </p:nvPr>
        </p:nvSpPr>
        <p:spPr/>
        <p:txBody>
          <a:bodyPr/>
          <a:lstStyle/>
          <a:p>
            <a:fld id="{CA8D9AD5-F248-4919-864A-CFD76CC027D6}" type="slidenum">
              <a:rPr lang="en-AU" smtClean="0"/>
              <a:t>49</a:t>
            </a:fld>
            <a:endParaRPr lang="en-AU"/>
          </a:p>
        </p:txBody>
      </p:sp>
      <p:graphicFrame>
        <p:nvGraphicFramePr>
          <p:cNvPr id="9" name="Chart 8">
            <a:extLst>
              <a:ext uri="{FF2B5EF4-FFF2-40B4-BE49-F238E27FC236}">
                <a16:creationId xmlns:a16="http://schemas.microsoft.com/office/drawing/2014/main" id="{5FF0FA56-1B3F-4387-865C-5B36134B3D1E}"/>
              </a:ext>
            </a:extLst>
          </p:cNvPr>
          <p:cNvGraphicFramePr>
            <a:graphicFrameLocks/>
          </p:cNvGraphicFramePr>
          <p:nvPr>
            <p:extLst>
              <p:ext uri="{D42A27DB-BD31-4B8C-83A1-F6EECF244321}">
                <p14:modId xmlns:p14="http://schemas.microsoft.com/office/powerpoint/2010/main" val="1329535387"/>
              </p:ext>
            </p:extLst>
          </p:nvPr>
        </p:nvGraphicFramePr>
        <p:xfrm>
          <a:off x="1863969" y="1971674"/>
          <a:ext cx="4208218" cy="3352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402BD2EA-E598-44A2-AD63-DC680B1E1FF0}"/>
              </a:ext>
            </a:extLst>
          </p:cNvPr>
          <p:cNvGraphicFramePr>
            <a:graphicFrameLocks/>
          </p:cNvGraphicFramePr>
          <p:nvPr>
            <p:extLst>
              <p:ext uri="{D42A27DB-BD31-4B8C-83A1-F6EECF244321}">
                <p14:modId xmlns:p14="http://schemas.microsoft.com/office/powerpoint/2010/main" val="121529893"/>
              </p:ext>
            </p:extLst>
          </p:nvPr>
        </p:nvGraphicFramePr>
        <p:xfrm>
          <a:off x="6226052" y="1971674"/>
          <a:ext cx="3962400" cy="3352800"/>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83ED6D0C-609B-459E-B087-42A8579CF4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1513592"/>
      </p:ext>
    </p:extLst>
  </p:cSld>
  <p:clrMapOvr>
    <a:masterClrMapping/>
  </p:clrMapOvr>
  <mc:AlternateContent xmlns:mc="http://schemas.openxmlformats.org/markup-compatibility/2006" xmlns:p14="http://schemas.microsoft.com/office/powerpoint/2010/main">
    <mc:Choice Requires="p14">
      <p:transition spd="med" p14:dur="700" advTm="12313">
        <p:fade/>
      </p:transition>
    </mc:Choice>
    <mc:Fallback xmlns="">
      <p:transition spd="med" advTm="123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 principles-based approach?</a:t>
            </a:r>
            <a:endParaRPr lang="en-AU" dirty="0"/>
          </a:p>
        </p:txBody>
      </p:sp>
      <p:sp>
        <p:nvSpPr>
          <p:cNvPr id="3" name="Content Placeholder 2"/>
          <p:cNvSpPr>
            <a:spLocks noGrp="1"/>
          </p:cNvSpPr>
          <p:nvPr>
            <p:ph idx="1"/>
          </p:nvPr>
        </p:nvSpPr>
        <p:spPr/>
        <p:txBody>
          <a:bodyPr>
            <a:normAutofit lnSpcReduction="10000"/>
          </a:bodyPr>
          <a:lstStyle/>
          <a:p>
            <a:r>
              <a:rPr lang="en-US" dirty="0"/>
              <a:t>It is ACT consistent</a:t>
            </a:r>
          </a:p>
          <a:p>
            <a:r>
              <a:rPr lang="en-US" dirty="0"/>
              <a:t>Manuals may get in the way of the natural flow of self discovery</a:t>
            </a:r>
          </a:p>
          <a:p>
            <a:r>
              <a:rPr lang="en-US" dirty="0"/>
              <a:t>Frequently, it may be 4-5 sessions before a person has established the genuine trust and rapport needed to reveal their experience of shame </a:t>
            </a:r>
          </a:p>
          <a:p>
            <a:r>
              <a:rPr lang="en-US" dirty="0"/>
              <a:t>It may only be with time that a key stuck point is realized.</a:t>
            </a:r>
          </a:p>
          <a:p>
            <a:r>
              <a:rPr lang="en-US" dirty="0"/>
              <a:t>Principles can then be applied  rapidly and flexibly</a:t>
            </a:r>
            <a:endParaRPr lang="en-AU" dirty="0"/>
          </a:p>
        </p:txBody>
      </p:sp>
      <p:sp>
        <p:nvSpPr>
          <p:cNvPr id="4" name="Slide Number Placeholder 3"/>
          <p:cNvSpPr>
            <a:spLocks noGrp="1"/>
          </p:cNvSpPr>
          <p:nvPr>
            <p:ph type="sldNum" sz="quarter" idx="12"/>
          </p:nvPr>
        </p:nvSpPr>
        <p:spPr/>
        <p:txBody>
          <a:bodyPr/>
          <a:lstStyle/>
          <a:p>
            <a:fld id="{CA8D9AD5-F248-4919-864A-CFD76CC027D6}" type="slidenum">
              <a:rPr lang="en-AU" smtClean="0"/>
              <a:t>5</a:t>
            </a:fld>
            <a:endParaRPr lang="en-AU"/>
          </a:p>
        </p:txBody>
      </p:sp>
      <p:pic>
        <p:nvPicPr>
          <p:cNvPr id="5" name="Audio 4">
            <a:hlinkClick r:id="" action="ppaction://media"/>
            <a:extLst>
              <a:ext uri="{FF2B5EF4-FFF2-40B4-BE49-F238E27FC236}">
                <a16:creationId xmlns:a16="http://schemas.microsoft.com/office/drawing/2014/main" id="{32C063A0-091C-4D56-A3C9-BFD0825FF5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14195000"/>
      </p:ext>
    </p:extLst>
  </p:cSld>
  <p:clrMapOvr>
    <a:masterClrMapping/>
  </p:clrMapOvr>
  <mc:AlternateContent xmlns:mc="http://schemas.openxmlformats.org/markup-compatibility/2006" xmlns:p14="http://schemas.microsoft.com/office/powerpoint/2010/main">
    <mc:Choice Requires="p14">
      <p:transition spd="med" p14:dur="700" advTm="75496">
        <p:fade/>
      </p:transition>
    </mc:Choice>
    <mc:Fallback xmlns="">
      <p:transition spd="med" advTm="754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Comparative Intervention  </a:t>
            </a:r>
            <a:br>
              <a:rPr lang="en-US" dirty="0"/>
            </a:br>
            <a:r>
              <a:rPr lang="en-US" dirty="0"/>
              <a:t>ACT n=60 ACT SF n= 66</a:t>
            </a:r>
          </a:p>
        </p:txBody>
      </p:sp>
      <p:sp>
        <p:nvSpPr>
          <p:cNvPr id="2" name="Slide Number Placeholder 1"/>
          <p:cNvSpPr>
            <a:spLocks noGrp="1"/>
          </p:cNvSpPr>
          <p:nvPr>
            <p:ph type="sldNum" sz="quarter" idx="12"/>
          </p:nvPr>
        </p:nvSpPr>
        <p:spPr/>
        <p:txBody>
          <a:bodyPr/>
          <a:lstStyle/>
          <a:p>
            <a:fld id="{CA8D9AD5-F248-4919-864A-CFD76CC027D6}" type="slidenum">
              <a:rPr lang="en-AU" smtClean="0"/>
              <a:t>50</a:t>
            </a:fld>
            <a:endParaRPr lang="en-AU"/>
          </a:p>
        </p:txBody>
      </p:sp>
      <p:graphicFrame>
        <p:nvGraphicFramePr>
          <p:cNvPr id="8" name="Chart 7">
            <a:extLst>
              <a:ext uri="{FF2B5EF4-FFF2-40B4-BE49-F238E27FC236}">
                <a16:creationId xmlns:a16="http://schemas.microsoft.com/office/drawing/2014/main" id="{AFF9F958-29F0-411A-AD93-77CFC321BB75}"/>
              </a:ext>
            </a:extLst>
          </p:cNvPr>
          <p:cNvGraphicFramePr>
            <a:graphicFrameLocks/>
          </p:cNvGraphicFramePr>
          <p:nvPr>
            <p:extLst>
              <p:ext uri="{D42A27DB-BD31-4B8C-83A1-F6EECF244321}">
                <p14:modId xmlns:p14="http://schemas.microsoft.com/office/powerpoint/2010/main" val="614593839"/>
              </p:ext>
            </p:extLst>
          </p:nvPr>
        </p:nvGraphicFramePr>
        <p:xfrm>
          <a:off x="6167437" y="2108689"/>
          <a:ext cx="4071938" cy="324802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2A99AFDE-FEA0-4C8A-A3EA-15C89212CCDC}"/>
              </a:ext>
            </a:extLst>
          </p:cNvPr>
          <p:cNvGraphicFramePr>
            <a:graphicFrameLocks/>
          </p:cNvGraphicFramePr>
          <p:nvPr>
            <p:extLst>
              <p:ext uri="{D42A27DB-BD31-4B8C-83A1-F6EECF244321}">
                <p14:modId xmlns:p14="http://schemas.microsoft.com/office/powerpoint/2010/main" val="2177915920"/>
              </p:ext>
            </p:extLst>
          </p:nvPr>
        </p:nvGraphicFramePr>
        <p:xfrm>
          <a:off x="1636466" y="2047875"/>
          <a:ext cx="4086226" cy="3352800"/>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A1B75096-E73F-4434-91ED-84FB20B5F3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31376968"/>
      </p:ext>
    </p:extLst>
  </p:cSld>
  <p:clrMapOvr>
    <a:masterClrMapping/>
  </p:clrMapOvr>
  <mc:AlternateContent xmlns:mc="http://schemas.openxmlformats.org/markup-compatibility/2006" xmlns:p14="http://schemas.microsoft.com/office/powerpoint/2010/main">
    <mc:Choice Requires="p14">
      <p:transition spd="med" p14:dur="700" advTm="23242">
        <p:fade/>
      </p:transition>
    </mc:Choice>
    <mc:Fallback xmlns="">
      <p:transition spd="med" advTm="232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idx="1"/>
          </p:nvPr>
        </p:nvSpPr>
        <p:spPr/>
      </p:sp>
      <p:sp>
        <p:nvSpPr>
          <p:cNvPr id="5" name="Title 4"/>
          <p:cNvSpPr>
            <a:spLocks noGrp="1"/>
          </p:cNvSpPr>
          <p:nvPr>
            <p:ph type="title"/>
          </p:nvPr>
        </p:nvSpPr>
        <p:spPr/>
        <p:txBody>
          <a:bodyPr/>
          <a:lstStyle/>
          <a:p>
            <a:r>
              <a:rPr lang="en-AU" dirty="0"/>
              <a:t>Questions?</a:t>
            </a:r>
          </a:p>
        </p:txBody>
      </p:sp>
      <p:sp>
        <p:nvSpPr>
          <p:cNvPr id="7" name="Text Placeholder 6"/>
          <p:cNvSpPr>
            <a:spLocks noGrp="1"/>
          </p:cNvSpPr>
          <p:nvPr>
            <p:ph type="body" sz="half" idx="2"/>
          </p:nvPr>
        </p:nvSpPr>
        <p:spPr/>
        <p:txBody>
          <a:bodyPr/>
          <a:lstStyle/>
          <a:p>
            <a:endParaRPr lang="en-AU"/>
          </a:p>
        </p:txBody>
      </p:sp>
      <p:sp>
        <p:nvSpPr>
          <p:cNvPr id="4" name="Slide Number Placeholder 3"/>
          <p:cNvSpPr>
            <a:spLocks noGrp="1"/>
          </p:cNvSpPr>
          <p:nvPr>
            <p:ph type="sldNum" sz="quarter" idx="12"/>
          </p:nvPr>
        </p:nvSpPr>
        <p:spPr/>
        <p:txBody>
          <a:bodyPr/>
          <a:lstStyle/>
          <a:p>
            <a:fld id="{CA8D9AD5-F248-4919-864A-CFD76CC027D6}" type="slidenum">
              <a:rPr lang="en-AU" smtClean="0"/>
              <a:t>51</a:t>
            </a:fld>
            <a:endParaRPr lang="en-AU"/>
          </a:p>
        </p:txBody>
      </p:sp>
      <p:pic>
        <p:nvPicPr>
          <p:cNvPr id="8" name="Picture 7"/>
          <p:cNvPicPr>
            <a:picLocks noChangeAspect="1"/>
          </p:cNvPicPr>
          <p:nvPr/>
        </p:nvPicPr>
        <p:blipFill>
          <a:blip r:embed="rId5"/>
          <a:stretch>
            <a:fillRect/>
          </a:stretch>
        </p:blipFill>
        <p:spPr>
          <a:xfrm>
            <a:off x="548639" y="2221208"/>
            <a:ext cx="5633935" cy="2579392"/>
          </a:xfrm>
          <a:prstGeom prst="rect">
            <a:avLst/>
          </a:prstGeom>
        </p:spPr>
      </p:pic>
      <p:pic>
        <p:nvPicPr>
          <p:cNvPr id="2" name="Audio 1">
            <a:hlinkClick r:id="" action="ppaction://media"/>
            <a:extLst>
              <a:ext uri="{FF2B5EF4-FFF2-40B4-BE49-F238E27FC236}">
                <a16:creationId xmlns:a16="http://schemas.microsoft.com/office/drawing/2014/main" id="{63E795E1-DAAE-47AA-A9B5-022FC4FD6B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4673955"/>
      </p:ext>
    </p:extLst>
  </p:cSld>
  <p:clrMapOvr>
    <a:masterClrMapping/>
  </p:clrMapOvr>
  <mc:AlternateContent xmlns:mc="http://schemas.openxmlformats.org/markup-compatibility/2006" xmlns:p14="http://schemas.microsoft.com/office/powerpoint/2010/main">
    <mc:Choice Requires="p14">
      <p:transition spd="med" p14:dur="700" advTm="6135">
        <p:fade/>
      </p:transition>
    </mc:Choice>
    <mc:Fallback xmlns="">
      <p:transition spd="med" advTm="61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405412657"/>
              </p:ext>
            </p:extLst>
          </p:nvPr>
        </p:nvGraphicFramePr>
        <p:xfrm>
          <a:off x="0" y="0"/>
          <a:ext cx="12118428" cy="7340353"/>
        </p:xfrm>
        <a:graphic>
          <a:graphicData uri="http://schemas.openxmlformats.org/drawingml/2006/table">
            <a:tbl>
              <a:tblPr firstRow="1" firstCol="1" bandRow="1">
                <a:tableStyleId>{69012ECD-51FC-41F1-AA8D-1B2483CD663E}</a:tableStyleId>
              </a:tblPr>
              <a:tblGrid>
                <a:gridCol w="3366228">
                  <a:extLst>
                    <a:ext uri="{9D8B030D-6E8A-4147-A177-3AD203B41FA5}">
                      <a16:colId xmlns:a16="http://schemas.microsoft.com/office/drawing/2014/main" val="80812834"/>
                    </a:ext>
                  </a:extLst>
                </a:gridCol>
                <a:gridCol w="8752200">
                  <a:extLst>
                    <a:ext uri="{9D8B030D-6E8A-4147-A177-3AD203B41FA5}">
                      <a16:colId xmlns:a16="http://schemas.microsoft.com/office/drawing/2014/main" val="443668829"/>
                    </a:ext>
                  </a:extLst>
                </a:gridCol>
              </a:tblGrid>
              <a:tr h="773965">
                <a:tc>
                  <a:txBody>
                    <a:bodyPr/>
                    <a:lstStyle/>
                    <a:p>
                      <a:pPr>
                        <a:lnSpc>
                          <a:spcPct val="107000"/>
                        </a:lnSpc>
                        <a:spcAft>
                          <a:spcPts val="0"/>
                        </a:spcAft>
                      </a:pPr>
                      <a:r>
                        <a:rPr lang="en-AU" sz="2400" dirty="0">
                          <a:effectLst/>
                        </a:rPr>
                        <a:t>Complex Grief</a:t>
                      </a:r>
                    </a:p>
                    <a:p>
                      <a:pPr>
                        <a:lnSpc>
                          <a:spcPct val="107000"/>
                        </a:lnSpc>
                        <a:spcAft>
                          <a:spcPts val="0"/>
                        </a:spcAft>
                      </a:pPr>
                      <a:endParaRPr lang="en-AU"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AU" sz="1000" dirty="0">
                          <a:effectLst/>
                        </a:rPr>
                        <a:t> </a:t>
                      </a:r>
                      <a:r>
                        <a:rPr lang="en-US" sz="2400" dirty="0"/>
                        <a:t>Case Study</a:t>
                      </a:r>
                      <a:endParaRPr lang="en-A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8351091"/>
                  </a:ext>
                </a:extLst>
              </a:tr>
              <a:tr h="1569022">
                <a:tc>
                  <a:txBody>
                    <a:bodyPr/>
                    <a:lstStyle/>
                    <a:p>
                      <a:pPr>
                        <a:lnSpc>
                          <a:spcPct val="107000"/>
                        </a:lnSpc>
                        <a:spcAft>
                          <a:spcPts val="0"/>
                        </a:spcAft>
                      </a:pPr>
                      <a:r>
                        <a:rPr lang="en-AU" sz="2000" b="1" dirty="0"/>
                        <a:t>Presentation: </a:t>
                      </a:r>
                      <a:endParaRPr lang="en-A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Bef>
                          <a:spcPts val="0"/>
                        </a:spcBef>
                      </a:pPr>
                      <a:r>
                        <a:rPr lang="en-AU" sz="2000" dirty="0"/>
                        <a:t>47 years of age, complex grief  due to loss of husband to cancer after extensive failed IVF </a:t>
                      </a:r>
                      <a:endParaRPr lang="en-US" sz="2000" dirty="0"/>
                    </a:p>
                    <a:p>
                      <a:pPr>
                        <a:lnSpc>
                          <a:spcPct val="120000"/>
                        </a:lnSpc>
                        <a:spcBef>
                          <a:spcPts val="0"/>
                        </a:spcBef>
                      </a:pPr>
                      <a:r>
                        <a:rPr lang="en-US" sz="2000" dirty="0"/>
                        <a:t>I</a:t>
                      </a:r>
                      <a:r>
                        <a:rPr lang="en-AU" sz="2000" dirty="0"/>
                        <a:t>  now really regret  IVF program  failure and  infertility</a:t>
                      </a:r>
                    </a:p>
                    <a:p>
                      <a:pPr>
                        <a:lnSpc>
                          <a:spcPct val="120000"/>
                        </a:lnSpc>
                        <a:spcBef>
                          <a:spcPts val="0"/>
                        </a:spcBef>
                      </a:pPr>
                      <a:r>
                        <a:rPr lang="en-AU" sz="2000" dirty="0"/>
                        <a:t>I feel I do not respect myself</a:t>
                      </a:r>
                    </a:p>
                    <a:p>
                      <a:pPr>
                        <a:lnSpc>
                          <a:spcPct val="120000"/>
                        </a:lnSpc>
                        <a:spcBef>
                          <a:spcPts val="0"/>
                        </a:spcBef>
                      </a:pPr>
                      <a:r>
                        <a:rPr lang="en-AU" sz="2000" dirty="0"/>
                        <a:t>I am lonely  but  I do not want to get over my husband</a:t>
                      </a:r>
                    </a:p>
                    <a:p>
                      <a:pPr>
                        <a:lnSpc>
                          <a:spcPct val="120000"/>
                        </a:lnSpc>
                        <a:spcBef>
                          <a:spcPts val="0"/>
                        </a:spcBef>
                      </a:pPr>
                      <a:r>
                        <a:rPr lang="en-US" sz="2000" dirty="0"/>
                        <a:t>I</a:t>
                      </a:r>
                      <a:r>
                        <a:rPr lang="en-AU" sz="2000" dirty="0"/>
                        <a:t> avoid friends with children</a:t>
                      </a:r>
                    </a:p>
                  </a:txBody>
                  <a:tcPr marL="68580" marR="68580" marT="0" marB="0"/>
                </a:tc>
                <a:extLst>
                  <a:ext uri="{0D108BD9-81ED-4DB2-BD59-A6C34878D82A}">
                    <a16:rowId xmlns:a16="http://schemas.microsoft.com/office/drawing/2014/main" val="514501423"/>
                  </a:ext>
                </a:extLst>
              </a:tr>
              <a:tr h="2539721">
                <a:tc>
                  <a:txBody>
                    <a:bodyPr/>
                    <a:lstStyle/>
                    <a:p>
                      <a:pPr>
                        <a:lnSpc>
                          <a:spcPct val="107000"/>
                        </a:lnSpc>
                        <a:spcAft>
                          <a:spcPts val="0"/>
                        </a:spcAft>
                      </a:pPr>
                      <a:r>
                        <a:rPr lang="en-AU" sz="2000" b="1" dirty="0"/>
                        <a:t>History : </a:t>
                      </a:r>
                      <a:endParaRPr lang="en-A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2000" dirty="0"/>
                        <a:t>Grew up in  on farm - complex relationship with parents, experience of childhood sexual abuse by farm employee. Not reported, no action taken. </a:t>
                      </a:r>
                      <a:br>
                        <a:rPr lang="en-AU" sz="2000" dirty="0"/>
                      </a:br>
                      <a:r>
                        <a:rPr lang="en-AU" sz="2000" dirty="0"/>
                        <a:t>Worked in public sector and health care.  </a:t>
                      </a:r>
                    </a:p>
                    <a:p>
                      <a:pPr marL="0" marR="0" lvl="0" indent="0" algn="l" defTabSz="914400" rtl="0" eaLnBrk="1" fontAlgn="auto" latinLnBrk="0" hangingPunct="1">
                        <a:lnSpc>
                          <a:spcPct val="107000"/>
                        </a:lnSpc>
                        <a:spcBef>
                          <a:spcPts val="0"/>
                        </a:spcBef>
                        <a:spcAft>
                          <a:spcPts val="0"/>
                        </a:spcAft>
                        <a:buClrTx/>
                        <a:buSzTx/>
                        <a:buFontTx/>
                        <a:buNone/>
                        <a:tabLst/>
                        <a:defRPr/>
                      </a:pPr>
                      <a:r>
                        <a:rPr lang="en-AU" sz="2000" dirty="0"/>
                        <a:t>Engaged in active sex life from age of 18 ( had one termination - revealed at session 10).At age 28 met husband (40 </a:t>
                      </a:r>
                      <a:r>
                        <a:rPr lang="en-AU" sz="2000" dirty="0" err="1"/>
                        <a:t>yoa</a:t>
                      </a:r>
                      <a:r>
                        <a:rPr lang="en-AU" sz="2000" dirty="0"/>
                        <a:t>)  with grown children</a:t>
                      </a:r>
                      <a:br>
                        <a:rPr lang="en-AU" sz="2000" dirty="0"/>
                      </a:br>
                      <a:r>
                        <a:rPr lang="en-AU" sz="2000" dirty="0"/>
                        <a:t>Tried for pregnancy, no success 13 cycles of IVF, one miscarriage. </a:t>
                      </a:r>
                    </a:p>
                    <a:p>
                      <a:pPr marL="0" marR="0" lvl="0" indent="0" algn="l" defTabSz="914400" rtl="0" eaLnBrk="1" fontAlgn="auto" latinLnBrk="0" hangingPunct="1">
                        <a:lnSpc>
                          <a:spcPct val="107000"/>
                        </a:lnSpc>
                        <a:spcBef>
                          <a:spcPts val="0"/>
                        </a:spcBef>
                        <a:spcAft>
                          <a:spcPts val="0"/>
                        </a:spcAft>
                        <a:buClrTx/>
                        <a:buSzTx/>
                        <a:buFontTx/>
                        <a:buNone/>
                        <a:tabLst/>
                        <a:defRPr/>
                      </a:pPr>
                      <a:r>
                        <a:rPr lang="en-AU" sz="2000" dirty="0"/>
                        <a:t>Ceased effort at age 38. </a:t>
                      </a:r>
                    </a:p>
                    <a:p>
                      <a:pPr marL="0" marR="0" lvl="0" indent="0" algn="l" defTabSz="914400" rtl="0" eaLnBrk="1" fontAlgn="auto" latinLnBrk="0" hangingPunct="1">
                        <a:lnSpc>
                          <a:spcPct val="107000"/>
                        </a:lnSpc>
                        <a:spcBef>
                          <a:spcPts val="0"/>
                        </a:spcBef>
                        <a:spcAft>
                          <a:spcPts val="0"/>
                        </a:spcAft>
                        <a:buClrTx/>
                        <a:buSzTx/>
                        <a:buFontTx/>
                        <a:buNone/>
                        <a:tabLst/>
                        <a:defRPr/>
                      </a:pPr>
                      <a:r>
                        <a:rPr lang="en-AU" sz="2000" dirty="0"/>
                        <a:t>Husband diagnosed with  cancer when she was 40, he died when she was 43 </a:t>
                      </a:r>
                    </a:p>
                    <a:p>
                      <a:pPr>
                        <a:lnSpc>
                          <a:spcPct val="107000"/>
                        </a:lnSpc>
                        <a:spcAft>
                          <a:spcPts val="0"/>
                        </a:spcAft>
                      </a:pPr>
                      <a:endParaRPr lang="en-A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92372868"/>
                  </a:ext>
                </a:extLst>
              </a:tr>
              <a:tr h="129737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2000" b="1" dirty="0"/>
                        <a:t>Health :</a:t>
                      </a:r>
                      <a:endParaRPr lang="en-AU" sz="2000" dirty="0"/>
                    </a:p>
                    <a:p>
                      <a:pPr>
                        <a:lnSpc>
                          <a:spcPct val="107000"/>
                        </a:lnSpc>
                        <a:spcAft>
                          <a:spcPts val="0"/>
                        </a:spcAft>
                      </a:pPr>
                      <a:endParaRPr lang="en-A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AU" sz="2000" dirty="0"/>
                        <a:t>Overweight but active</a:t>
                      </a:r>
                      <a:endParaRPr lang="en-A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32843499"/>
                  </a:ext>
                </a:extLst>
              </a:tr>
            </a:tbl>
          </a:graphicData>
        </a:graphic>
      </p:graphicFrame>
      <p:sp>
        <p:nvSpPr>
          <p:cNvPr id="4" name="Slide Number Placeholder 3"/>
          <p:cNvSpPr>
            <a:spLocks noGrp="1"/>
          </p:cNvSpPr>
          <p:nvPr>
            <p:ph type="sldNum" sz="quarter" idx="12"/>
          </p:nvPr>
        </p:nvSpPr>
        <p:spPr/>
        <p:txBody>
          <a:bodyPr/>
          <a:lstStyle/>
          <a:p>
            <a:fld id="{CA8D9AD5-F248-4919-864A-CFD76CC027D6}" type="slidenum">
              <a:rPr lang="en-AU" smtClean="0"/>
              <a:t>52</a:t>
            </a:fld>
            <a:endParaRPr lang="en-AU"/>
          </a:p>
        </p:txBody>
      </p:sp>
      <p:pic>
        <p:nvPicPr>
          <p:cNvPr id="3" name="Audio 2">
            <a:hlinkClick r:id="" action="ppaction://media"/>
            <a:extLst>
              <a:ext uri="{FF2B5EF4-FFF2-40B4-BE49-F238E27FC236}">
                <a16:creationId xmlns:a16="http://schemas.microsoft.com/office/drawing/2014/main" id="{A8236BBD-2042-44B6-96DB-5DE3119930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7947623"/>
      </p:ext>
    </p:extLst>
  </p:cSld>
  <p:clrMapOvr>
    <a:masterClrMapping/>
  </p:clrMapOvr>
  <mc:AlternateContent xmlns:mc="http://schemas.openxmlformats.org/markup-compatibility/2006">
    <mc:Choice xmlns:p14="http://schemas.microsoft.com/office/powerpoint/2010/main" Requires="p14">
      <p:transition spd="med" p14:dur="700" advTm="55762">
        <p:fade/>
      </p:transition>
    </mc:Choice>
    <mc:Fallback>
      <p:transition spd="med" advTm="557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621322152"/>
              </p:ext>
            </p:extLst>
          </p:nvPr>
        </p:nvGraphicFramePr>
        <p:xfrm>
          <a:off x="0" y="0"/>
          <a:ext cx="12192000" cy="3415862"/>
        </p:xfrm>
        <a:graphic>
          <a:graphicData uri="http://schemas.openxmlformats.org/drawingml/2006/table">
            <a:tbl>
              <a:tblPr firstRow="1" firstCol="1" bandRow="1">
                <a:tableStyleId>{69012ECD-51FC-41F1-AA8D-1B2483CD663E}</a:tableStyleId>
              </a:tblPr>
              <a:tblGrid>
                <a:gridCol w="3386665">
                  <a:extLst>
                    <a:ext uri="{9D8B030D-6E8A-4147-A177-3AD203B41FA5}">
                      <a16:colId xmlns:a16="http://schemas.microsoft.com/office/drawing/2014/main" val="80812834"/>
                    </a:ext>
                  </a:extLst>
                </a:gridCol>
                <a:gridCol w="8805335">
                  <a:extLst>
                    <a:ext uri="{9D8B030D-6E8A-4147-A177-3AD203B41FA5}">
                      <a16:colId xmlns:a16="http://schemas.microsoft.com/office/drawing/2014/main" val="443668829"/>
                    </a:ext>
                  </a:extLst>
                </a:gridCol>
              </a:tblGrid>
              <a:tr h="398287">
                <a:tc>
                  <a:txBody>
                    <a:bodyPr/>
                    <a:lstStyle/>
                    <a:p>
                      <a:pPr>
                        <a:lnSpc>
                          <a:spcPct val="107000"/>
                        </a:lnSpc>
                        <a:spcAft>
                          <a:spcPts val="0"/>
                        </a:spcAft>
                      </a:pPr>
                      <a:r>
                        <a:rPr lang="en-AU" sz="2400" dirty="0">
                          <a:effectLst/>
                        </a:rPr>
                        <a:t>Describing</a:t>
                      </a:r>
                      <a:endParaRPr lang="en-AU"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AU" sz="1000" dirty="0">
                          <a:effectLst/>
                        </a:rPr>
                        <a:t> </a:t>
                      </a:r>
                      <a:endParaRPr lang="en-A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8351091"/>
                  </a:ext>
                </a:extLst>
              </a:tr>
              <a:tr h="3017575">
                <a:tc>
                  <a:txBody>
                    <a:bodyPr/>
                    <a:lstStyle/>
                    <a:p>
                      <a:pPr>
                        <a:lnSpc>
                          <a:spcPct val="107000"/>
                        </a:lnSpc>
                        <a:spcAft>
                          <a:spcPts val="0"/>
                        </a:spcAft>
                      </a:pPr>
                      <a:r>
                        <a:rPr lang="en-AU" sz="2000" dirty="0">
                          <a:effectLst/>
                        </a:rPr>
                        <a:t>Please try to describe without judging it as being it being either good or bad  what is this experience</a:t>
                      </a:r>
                      <a:endParaRPr lang="en-A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20000"/>
                        </a:lnSpc>
                        <a:spcBef>
                          <a:spcPts val="0"/>
                        </a:spcBef>
                      </a:pPr>
                      <a:r>
                        <a:rPr lang="en-AU" sz="2000" dirty="0"/>
                        <a:t>I am consumed by loss and grief about my husband due to cancer</a:t>
                      </a:r>
                    </a:p>
                    <a:p>
                      <a:pPr>
                        <a:lnSpc>
                          <a:spcPct val="120000"/>
                        </a:lnSpc>
                        <a:spcBef>
                          <a:spcPts val="0"/>
                        </a:spcBef>
                      </a:pPr>
                      <a:r>
                        <a:rPr lang="en-AU" sz="2000" dirty="0"/>
                        <a:t>I have honoured him by staying single ( even though he gave me instructions to remarry) and undertaking journeys, through the centre of Australia from South Australia up to Queensland in a four-wheel-drive and caravan.</a:t>
                      </a:r>
                    </a:p>
                    <a:p>
                      <a:pPr>
                        <a:lnSpc>
                          <a:spcPct val="120000"/>
                        </a:lnSpc>
                        <a:spcBef>
                          <a:spcPts val="0"/>
                        </a:spcBef>
                      </a:pPr>
                      <a:r>
                        <a:rPr lang="en-US" sz="2000" dirty="0"/>
                        <a:t>I</a:t>
                      </a:r>
                      <a:r>
                        <a:rPr lang="en-AU" sz="2000" dirty="0"/>
                        <a:t> am now really regret  IVF program  failure and  am reflecting on  my regret about the  termination of  my pregnancy at age 18</a:t>
                      </a:r>
                    </a:p>
                    <a:p>
                      <a:pPr>
                        <a:lnSpc>
                          <a:spcPct val="120000"/>
                        </a:lnSpc>
                        <a:spcBef>
                          <a:spcPts val="0"/>
                        </a:spcBef>
                      </a:pPr>
                      <a:r>
                        <a:rPr lang="en-AU" sz="2000" dirty="0"/>
                        <a:t>I feel I do not respect myself, I am lonely  but  I do not want to get over my husband</a:t>
                      </a:r>
                    </a:p>
                    <a:p>
                      <a:pPr>
                        <a:lnSpc>
                          <a:spcPct val="107000"/>
                        </a:lnSpc>
                        <a:spcAft>
                          <a:spcPts val="0"/>
                        </a:spcAft>
                      </a:pPr>
                      <a:endParaRPr lang="en-A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14501423"/>
                  </a:ext>
                </a:extLst>
              </a:tr>
            </a:tbl>
          </a:graphicData>
        </a:graphic>
      </p:graphicFrame>
      <p:sp>
        <p:nvSpPr>
          <p:cNvPr id="4" name="Slide Number Placeholder 3"/>
          <p:cNvSpPr>
            <a:spLocks noGrp="1"/>
          </p:cNvSpPr>
          <p:nvPr>
            <p:ph type="sldNum" sz="quarter" idx="12"/>
          </p:nvPr>
        </p:nvSpPr>
        <p:spPr/>
        <p:txBody>
          <a:bodyPr/>
          <a:lstStyle/>
          <a:p>
            <a:fld id="{CA8D9AD5-F248-4919-864A-CFD76CC027D6}" type="slidenum">
              <a:rPr lang="en-AU" smtClean="0"/>
              <a:t>53</a:t>
            </a:fld>
            <a:endParaRPr lang="en-AU"/>
          </a:p>
        </p:txBody>
      </p:sp>
      <p:graphicFrame>
        <p:nvGraphicFramePr>
          <p:cNvPr id="6" name="Table 5"/>
          <p:cNvGraphicFramePr>
            <a:graphicFrameLocks noGrp="1"/>
          </p:cNvGraphicFramePr>
          <p:nvPr>
            <p:extLst>
              <p:ext uri="{D42A27DB-BD31-4B8C-83A1-F6EECF244321}">
                <p14:modId xmlns:p14="http://schemas.microsoft.com/office/powerpoint/2010/main" val="4109423222"/>
              </p:ext>
            </p:extLst>
          </p:nvPr>
        </p:nvGraphicFramePr>
        <p:xfrm>
          <a:off x="0" y="3563007"/>
          <a:ext cx="12192000" cy="3145990"/>
        </p:xfrm>
        <a:graphic>
          <a:graphicData uri="http://schemas.openxmlformats.org/drawingml/2006/table">
            <a:tbl>
              <a:tblPr firstRow="1" firstCol="1" bandRow="1">
                <a:tableStyleId>{69012ECD-51FC-41F1-AA8D-1B2483CD663E}</a:tableStyleId>
              </a:tblPr>
              <a:tblGrid>
                <a:gridCol w="3457903">
                  <a:extLst>
                    <a:ext uri="{9D8B030D-6E8A-4147-A177-3AD203B41FA5}">
                      <a16:colId xmlns:a16="http://schemas.microsoft.com/office/drawing/2014/main" val="2883188901"/>
                    </a:ext>
                  </a:extLst>
                </a:gridCol>
                <a:gridCol w="8734097">
                  <a:extLst>
                    <a:ext uri="{9D8B030D-6E8A-4147-A177-3AD203B41FA5}">
                      <a16:colId xmlns:a16="http://schemas.microsoft.com/office/drawing/2014/main" val="1854723831"/>
                    </a:ext>
                  </a:extLst>
                </a:gridCol>
              </a:tblGrid>
              <a:tr h="371374">
                <a:tc>
                  <a:txBody>
                    <a:bodyPr/>
                    <a:lstStyle/>
                    <a:p>
                      <a:pPr>
                        <a:lnSpc>
                          <a:spcPct val="107000"/>
                        </a:lnSpc>
                        <a:spcAft>
                          <a:spcPts val="0"/>
                        </a:spcAft>
                      </a:pPr>
                      <a:r>
                        <a:rPr lang="en-AU" sz="2000" b="1" dirty="0">
                          <a:effectLst/>
                        </a:rPr>
                        <a:t>Present moment attention</a:t>
                      </a:r>
                      <a:endParaRPr lang="en-AU"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endParaRPr lang="en-A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35847138"/>
                  </a:ext>
                </a:extLst>
              </a:tr>
              <a:tr h="2774616">
                <a:tc>
                  <a:txBody>
                    <a:bodyPr/>
                    <a:lstStyle/>
                    <a:p>
                      <a:pPr>
                        <a:lnSpc>
                          <a:spcPct val="107000"/>
                        </a:lnSpc>
                        <a:spcAft>
                          <a:spcPts val="0"/>
                        </a:spcAft>
                      </a:pPr>
                      <a:r>
                        <a:rPr lang="en-US" sz="2000" dirty="0">
                          <a:effectLst/>
                        </a:rPr>
                        <a:t>Lean into Distress</a:t>
                      </a:r>
                      <a:endParaRPr lang="en-AU" sz="2000" dirty="0">
                        <a:effectLst/>
                      </a:endParaRPr>
                    </a:p>
                    <a:p>
                      <a:pPr>
                        <a:lnSpc>
                          <a:spcPct val="107000"/>
                        </a:lnSpc>
                        <a:spcAft>
                          <a:spcPts val="0"/>
                        </a:spcAft>
                      </a:pPr>
                      <a:endParaRPr lang="en-AU" sz="2000" dirty="0">
                        <a:effectLst/>
                      </a:endParaRPr>
                    </a:p>
                    <a:p>
                      <a:pPr>
                        <a:lnSpc>
                          <a:spcPct val="107000"/>
                        </a:lnSpc>
                        <a:spcAft>
                          <a:spcPts val="0"/>
                        </a:spcAft>
                      </a:pPr>
                      <a:r>
                        <a:rPr lang="en-AU" sz="2000" dirty="0">
                          <a:effectLst/>
                        </a:rPr>
                        <a:t>describe discomforting thoughts, emotions and bodily sensations.</a:t>
                      </a:r>
                      <a:endParaRPr lang="en-A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AU" sz="2000" b="0" i="0" dirty="0">
                          <a:effectLst/>
                          <a:latin typeface="+mn-lt"/>
                        </a:rPr>
                        <a:t>Feel frozen by grief, unable to speak, lump in the throat, tears</a:t>
                      </a:r>
                    </a:p>
                    <a:p>
                      <a:pPr>
                        <a:lnSpc>
                          <a:spcPct val="107000"/>
                        </a:lnSpc>
                        <a:spcAft>
                          <a:spcPts val="0"/>
                        </a:spcAft>
                      </a:pPr>
                      <a:r>
                        <a:rPr lang="en-AU" sz="2000" b="0" i="0" dirty="0">
                          <a:effectLst/>
                          <a:latin typeface="+mn-lt"/>
                        </a:rPr>
                        <a:t> </a:t>
                      </a:r>
                    </a:p>
                    <a:p>
                      <a:pPr>
                        <a:lnSpc>
                          <a:spcPct val="107000"/>
                        </a:lnSpc>
                        <a:spcAft>
                          <a:spcPts val="0"/>
                        </a:spcAft>
                      </a:pPr>
                      <a:r>
                        <a:rPr lang="en-AU" sz="2000" b="0" i="0" dirty="0">
                          <a:effectLst/>
                          <a:latin typeface="+mn-lt"/>
                        </a:rPr>
                        <a:t>Rising sense of panic at the thought of being judged by others </a:t>
                      </a:r>
                    </a:p>
                    <a:p>
                      <a:pPr>
                        <a:lnSpc>
                          <a:spcPct val="107000"/>
                        </a:lnSpc>
                        <a:spcAft>
                          <a:spcPts val="0"/>
                        </a:spcAft>
                      </a:pPr>
                      <a:r>
                        <a:rPr lang="en-AU" sz="2000" b="0" i="0" dirty="0">
                          <a:effectLst/>
                          <a:latin typeface="+mn-lt"/>
                        </a:rPr>
                        <a:t> </a:t>
                      </a:r>
                    </a:p>
                    <a:p>
                      <a:pPr>
                        <a:lnSpc>
                          <a:spcPct val="107000"/>
                        </a:lnSpc>
                        <a:spcAft>
                          <a:spcPts val="0"/>
                        </a:spcAft>
                      </a:pPr>
                      <a:r>
                        <a:rPr lang="en-AU" sz="2000" b="0" i="0" dirty="0">
                          <a:effectLst/>
                          <a:latin typeface="+mn-lt"/>
                        </a:rPr>
                        <a:t>Fearful of being seen as being unfaithful, and being talked about as a bad person for my decisions.</a:t>
                      </a:r>
                      <a:endParaRPr lang="en-AU" sz="2000" b="0" i="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16277110"/>
                  </a:ext>
                </a:extLst>
              </a:tr>
            </a:tbl>
          </a:graphicData>
        </a:graphic>
      </p:graphicFrame>
      <p:pic>
        <p:nvPicPr>
          <p:cNvPr id="2" name="Audio 1">
            <a:hlinkClick r:id="" action="ppaction://media"/>
            <a:extLst>
              <a:ext uri="{FF2B5EF4-FFF2-40B4-BE49-F238E27FC236}">
                <a16:creationId xmlns:a16="http://schemas.microsoft.com/office/drawing/2014/main" id="{E8D886D7-6047-4085-8597-B58FEF5BA6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54190073"/>
      </p:ext>
    </p:extLst>
  </p:cSld>
  <p:clrMapOvr>
    <a:masterClrMapping/>
  </p:clrMapOvr>
  <mc:AlternateContent xmlns:mc="http://schemas.openxmlformats.org/markup-compatibility/2006" xmlns:p14="http://schemas.microsoft.com/office/powerpoint/2010/main">
    <mc:Choice Requires="p14">
      <p:transition spd="med" p14:dur="700" advTm="711">
        <p:fade/>
      </p:transition>
    </mc:Choice>
    <mc:Fallback xmlns="">
      <p:transition spd="med" advTm="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A8D9AD5-F248-4919-864A-CFD76CC027D6}" type="slidenum">
              <a:rPr lang="en-AU" smtClean="0"/>
              <a:t>54</a:t>
            </a:fld>
            <a:endParaRPr lang="en-AU"/>
          </a:p>
        </p:txBody>
      </p:sp>
      <p:graphicFrame>
        <p:nvGraphicFramePr>
          <p:cNvPr id="2" name="Table 1"/>
          <p:cNvGraphicFramePr>
            <a:graphicFrameLocks noGrp="1"/>
          </p:cNvGraphicFramePr>
          <p:nvPr>
            <p:extLst>
              <p:ext uri="{D42A27DB-BD31-4B8C-83A1-F6EECF244321}">
                <p14:modId xmlns:p14="http://schemas.microsoft.com/office/powerpoint/2010/main" val="938673697"/>
              </p:ext>
            </p:extLst>
          </p:nvPr>
        </p:nvGraphicFramePr>
        <p:xfrm>
          <a:off x="0" y="-1"/>
          <a:ext cx="12192000" cy="6872371"/>
        </p:xfrm>
        <a:graphic>
          <a:graphicData uri="http://schemas.openxmlformats.org/drawingml/2006/table">
            <a:tbl>
              <a:tblPr firstRow="1" firstCol="1" bandRow="1">
                <a:tableStyleId>{69012ECD-51FC-41F1-AA8D-1B2483CD663E}</a:tableStyleId>
              </a:tblPr>
              <a:tblGrid>
                <a:gridCol w="3535329">
                  <a:extLst>
                    <a:ext uri="{9D8B030D-6E8A-4147-A177-3AD203B41FA5}">
                      <a16:colId xmlns:a16="http://schemas.microsoft.com/office/drawing/2014/main" val="2786594909"/>
                    </a:ext>
                  </a:extLst>
                </a:gridCol>
                <a:gridCol w="8656671">
                  <a:extLst>
                    <a:ext uri="{9D8B030D-6E8A-4147-A177-3AD203B41FA5}">
                      <a16:colId xmlns:a16="http://schemas.microsoft.com/office/drawing/2014/main" val="3630579250"/>
                    </a:ext>
                  </a:extLst>
                </a:gridCol>
              </a:tblGrid>
              <a:tr h="536765">
                <a:tc>
                  <a:txBody>
                    <a:bodyPr/>
                    <a:lstStyle/>
                    <a:p>
                      <a:pPr>
                        <a:lnSpc>
                          <a:spcPct val="107000"/>
                        </a:lnSpc>
                        <a:spcAft>
                          <a:spcPts val="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Principles</a:t>
                      </a:r>
                      <a:endParaRPr lang="en-AU"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Entering into Self Forgiveness</a:t>
                      </a:r>
                      <a:endParaRPr lang="en-AU"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11348503"/>
                  </a:ext>
                </a:extLst>
              </a:tr>
              <a:tr h="9077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900" dirty="0">
                          <a:effectLst/>
                        </a:rPr>
                        <a:t> What are these Burdens?</a:t>
                      </a:r>
                      <a:endParaRPr lang="en-AU" sz="19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0000"/>
                        </a:lnSpc>
                        <a:spcAft>
                          <a:spcPts val="0"/>
                        </a:spcAft>
                      </a:pPr>
                      <a:endParaRPr lang="en-AU"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900" dirty="0">
                          <a:effectLst/>
                        </a:rPr>
                        <a:t> M</a:t>
                      </a:r>
                      <a:r>
                        <a:rPr lang="en-AU" sz="1900" dirty="0"/>
                        <a:t>ourning and grief for husband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900" dirty="0"/>
                        <a:t>Fighting  with accepting permission for a new relationship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900" dirty="0"/>
                        <a:t>Deep regret regarding termination and loss of opportunity for motherhood </a:t>
                      </a:r>
                      <a:endParaRPr lang="en-AU"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52434215"/>
                  </a:ext>
                </a:extLst>
              </a:tr>
              <a:tr h="356159">
                <a:tc>
                  <a:txBody>
                    <a:bodyPr/>
                    <a:lstStyle/>
                    <a:p>
                      <a:pPr>
                        <a:lnSpc>
                          <a:spcPct val="100000"/>
                        </a:lnSpc>
                        <a:spcAft>
                          <a:spcPts val="0"/>
                        </a:spcAft>
                      </a:pPr>
                      <a:r>
                        <a:rPr lang="en-AU" sz="1900" dirty="0">
                          <a:effectLst/>
                        </a:rPr>
                        <a:t>How might these reveal your values</a:t>
                      </a:r>
                      <a:endParaRPr lang="en-AU"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0"/>
                        </a:spcAft>
                      </a:pPr>
                      <a:r>
                        <a:rPr lang="en-AU" sz="1900" dirty="0"/>
                        <a:t>Building  respect, healthy relationship, freedom in sexuality, connection</a:t>
                      </a:r>
                      <a:endParaRPr lang="en-AU"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34981576"/>
                  </a:ext>
                </a:extLst>
              </a:tr>
              <a:tr h="1236437">
                <a:tc>
                  <a:txBody>
                    <a:bodyPr/>
                    <a:lstStyle/>
                    <a:p>
                      <a:pPr>
                        <a:lnSpc>
                          <a:spcPct val="100000"/>
                        </a:lnSpc>
                        <a:spcAft>
                          <a:spcPts val="0"/>
                        </a:spcAft>
                      </a:pPr>
                      <a:r>
                        <a:rPr lang="en-AU" sz="1900" dirty="0">
                          <a:effectLst/>
                        </a:rPr>
                        <a:t>Perspective taking.</a:t>
                      </a:r>
                      <a:endParaRPr lang="en-AU"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AU" sz="1900" dirty="0"/>
                        <a:t>Taking the stance of her husband</a:t>
                      </a:r>
                    </a:p>
                    <a:p>
                      <a:pPr>
                        <a:lnSpc>
                          <a:spcPct val="100000"/>
                        </a:lnSpc>
                        <a:spcBef>
                          <a:spcPts val="0"/>
                        </a:spcBef>
                        <a:spcAft>
                          <a:spcPts val="0"/>
                        </a:spcAft>
                      </a:pPr>
                      <a:r>
                        <a:rPr lang="en-AU" sz="1900" dirty="0"/>
                        <a:t>Noticing moves towards values moves away - noticing inside and outside rules.</a:t>
                      </a:r>
                    </a:p>
                    <a:p>
                      <a:pPr>
                        <a:lnSpc>
                          <a:spcPct val="100000"/>
                        </a:lnSpc>
                        <a:spcAft>
                          <a:spcPts val="0"/>
                        </a:spcAft>
                      </a:pPr>
                      <a:r>
                        <a:rPr lang="en-AU" sz="1900" dirty="0">
                          <a:effectLst/>
                        </a:rPr>
                        <a:t>If this happened to a friend what response?</a:t>
                      </a:r>
                    </a:p>
                    <a:p>
                      <a:pPr>
                        <a:lnSpc>
                          <a:spcPct val="100000"/>
                        </a:lnSpc>
                        <a:spcAft>
                          <a:spcPts val="0"/>
                        </a:spcAft>
                      </a:pPr>
                      <a:r>
                        <a:rPr lang="en-AU" sz="1900" dirty="0">
                          <a:effectLst/>
                        </a:rPr>
                        <a:t>Looking at achievements/values…..  </a:t>
                      </a:r>
                      <a:r>
                        <a:rPr lang="en-AU" sz="1900" dirty="0">
                          <a:effectLst/>
                          <a:latin typeface="Calibri" panose="020F0502020204030204" pitchFamily="34" charset="0"/>
                          <a:cs typeface="Times New Roman" panose="02020603050405020304" pitchFamily="18" charset="0"/>
                        </a:rPr>
                        <a:t> Honour, faithfulness, journeys</a:t>
                      </a:r>
                      <a:endParaRPr lang="en-AU" sz="1900" dirty="0">
                        <a:effectLst/>
                      </a:endParaRPr>
                    </a:p>
                  </a:txBody>
                  <a:tcPr marL="68580" marR="68580" marT="0" marB="0"/>
                </a:tc>
                <a:extLst>
                  <a:ext uri="{0D108BD9-81ED-4DB2-BD59-A6C34878D82A}">
                    <a16:rowId xmlns:a16="http://schemas.microsoft.com/office/drawing/2014/main" val="2887014996"/>
                  </a:ext>
                </a:extLst>
              </a:tr>
              <a:tr h="811238">
                <a:tc>
                  <a:txBody>
                    <a:bodyPr/>
                    <a:lstStyle/>
                    <a:p>
                      <a:pPr>
                        <a:lnSpc>
                          <a:spcPct val="100000"/>
                        </a:lnSpc>
                        <a:spcAft>
                          <a:spcPts val="0"/>
                        </a:spcAft>
                      </a:pPr>
                      <a:r>
                        <a:rPr lang="en-AU" sz="1900" dirty="0">
                          <a:effectLst/>
                        </a:rPr>
                        <a:t>Getting unstuck</a:t>
                      </a:r>
                      <a:endParaRPr lang="en-AU"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0"/>
                        </a:spcAft>
                      </a:pPr>
                      <a:r>
                        <a:rPr lang="en-AU" sz="1900" dirty="0">
                          <a:effectLst/>
                        </a:rPr>
                        <a:t>Using the ACT matrix take perspective on responding under the experience of shame and guilt, regret and remorse. What happens in the outer world</a:t>
                      </a:r>
                      <a:br>
                        <a:rPr lang="en-AU" sz="1900" dirty="0">
                          <a:effectLst/>
                        </a:rPr>
                      </a:br>
                      <a:r>
                        <a:rPr lang="en-AU" sz="1900" dirty="0">
                          <a:effectLst/>
                        </a:rPr>
                        <a:t>When working in line with values. What might happen in the outer world </a:t>
                      </a:r>
                      <a:endParaRPr lang="en-AU"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90705592"/>
                  </a:ext>
                </a:extLst>
              </a:tr>
              <a:tr h="1565110">
                <a:tc>
                  <a:txBody>
                    <a:bodyPr/>
                    <a:lstStyle/>
                    <a:p>
                      <a:pPr>
                        <a:lnSpc>
                          <a:spcPct val="100000"/>
                        </a:lnSpc>
                        <a:spcAft>
                          <a:spcPts val="0"/>
                        </a:spcAft>
                      </a:pPr>
                      <a:r>
                        <a:rPr lang="en-AU" sz="1900" dirty="0">
                          <a:effectLst/>
                        </a:rPr>
                        <a:t>Grant self-forgiveness</a:t>
                      </a:r>
                      <a:endParaRPr lang="en-AU"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0"/>
                        </a:spcAft>
                      </a:pPr>
                      <a:r>
                        <a:rPr lang="en-AU" sz="1900" dirty="0">
                          <a:effectLst/>
                        </a:rPr>
                        <a:t>Acknowledge worth with self-acceptance genuine self-love and compassion</a:t>
                      </a:r>
                    </a:p>
                    <a:p>
                      <a:pPr>
                        <a:lnSpc>
                          <a:spcPct val="100000"/>
                        </a:lnSpc>
                        <a:spcAft>
                          <a:spcPts val="0"/>
                        </a:spcAft>
                      </a:pPr>
                      <a:r>
                        <a:rPr lang="en-AU" sz="1900" dirty="0">
                          <a:effectLst/>
                        </a:rPr>
                        <a:t>Grant self forgiveness through </a:t>
                      </a:r>
                      <a:r>
                        <a:rPr lang="en-AU" sz="1900" dirty="0"/>
                        <a:t>compassionate presence with herself</a:t>
                      </a:r>
                    </a:p>
                    <a:p>
                      <a:pPr>
                        <a:lnSpc>
                          <a:spcPct val="100000"/>
                        </a:lnSpc>
                        <a:spcAft>
                          <a:spcPts val="0"/>
                        </a:spcAft>
                      </a:pPr>
                      <a:r>
                        <a:rPr lang="en-AU" sz="1900" dirty="0"/>
                        <a:t> Naming the losses.</a:t>
                      </a:r>
                    </a:p>
                    <a:p>
                      <a:pPr>
                        <a:lnSpc>
                          <a:spcPct val="100000"/>
                        </a:lnSpc>
                        <a:spcAft>
                          <a:spcPts val="0"/>
                        </a:spcAft>
                      </a:pPr>
                      <a:r>
                        <a:rPr lang="en-AU" sz="1900" dirty="0"/>
                        <a:t> Reconciling with herself and with her former husband </a:t>
                      </a:r>
                    </a:p>
                    <a:p>
                      <a:pPr>
                        <a:lnSpc>
                          <a:spcPct val="100000"/>
                        </a:lnSpc>
                        <a:spcAft>
                          <a:spcPts val="0"/>
                        </a:spcAft>
                      </a:pPr>
                      <a:r>
                        <a:rPr lang="en-AU" sz="1900" dirty="0"/>
                        <a:t>Giving herself permission  for  new relationship</a:t>
                      </a:r>
                      <a:endParaRPr lang="en-AU"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38605465"/>
                  </a:ext>
                </a:extLst>
              </a:tr>
              <a:tr h="599375">
                <a:tc>
                  <a:txBody>
                    <a:bodyPr/>
                    <a:lstStyle/>
                    <a:p>
                      <a:pPr>
                        <a:lnSpc>
                          <a:spcPct val="100000"/>
                        </a:lnSpc>
                        <a:spcAft>
                          <a:spcPts val="0"/>
                        </a:spcAft>
                      </a:pPr>
                      <a:r>
                        <a:rPr lang="en-AU" sz="1900" dirty="0">
                          <a:effectLst/>
                        </a:rPr>
                        <a:t>Valued action</a:t>
                      </a:r>
                      <a:endParaRPr lang="en-AU"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AU" sz="1900" dirty="0"/>
                        <a:t>Visiting the grave of her husband to talk through her reconciliation</a:t>
                      </a:r>
                    </a:p>
                    <a:p>
                      <a:pPr>
                        <a:lnSpc>
                          <a:spcPct val="100000"/>
                        </a:lnSpc>
                        <a:spcBef>
                          <a:spcPts val="0"/>
                        </a:spcBef>
                        <a:spcAft>
                          <a:spcPts val="0"/>
                        </a:spcAft>
                      </a:pPr>
                      <a:r>
                        <a:rPr lang="en-AU" sz="1900" dirty="0"/>
                        <a:t> Commencing dating,   Reconnecting with friends with children.</a:t>
                      </a:r>
                    </a:p>
                  </a:txBody>
                  <a:tcPr marL="68580" marR="68580" marT="0" marB="0"/>
                </a:tc>
                <a:extLst>
                  <a:ext uri="{0D108BD9-81ED-4DB2-BD59-A6C34878D82A}">
                    <a16:rowId xmlns:a16="http://schemas.microsoft.com/office/drawing/2014/main" val="1765894325"/>
                  </a:ext>
                </a:extLst>
              </a:tr>
              <a:tr h="536765">
                <a:tc>
                  <a:txBody>
                    <a:bodyPr/>
                    <a:lstStyle/>
                    <a:p>
                      <a:pPr>
                        <a:lnSpc>
                          <a:spcPct val="100000"/>
                        </a:lnSpc>
                        <a:spcAft>
                          <a:spcPts val="0"/>
                        </a:spcAft>
                      </a:pPr>
                      <a:r>
                        <a:rPr lang="en-AU" sz="1900" dirty="0">
                          <a:effectLst/>
                        </a:rPr>
                        <a:t>Commitment to self-forgiveness</a:t>
                      </a:r>
                      <a:endParaRPr lang="en-AU"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0"/>
                        </a:spcAft>
                      </a:pPr>
                      <a:r>
                        <a:rPr lang="en-AU" sz="1900" dirty="0">
                          <a:effectLst/>
                        </a:rPr>
                        <a:t>Daily mindfulness journaling experiences of self-acceptance and ongoing noticing of responses to life - applying to dating </a:t>
                      </a:r>
                      <a:endParaRPr lang="en-AU"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43516360"/>
                  </a:ext>
                </a:extLst>
              </a:tr>
            </a:tbl>
          </a:graphicData>
        </a:graphic>
      </p:graphicFrame>
      <p:pic>
        <p:nvPicPr>
          <p:cNvPr id="3" name="Audio 2">
            <a:hlinkClick r:id="" action="ppaction://media"/>
            <a:extLst>
              <a:ext uri="{FF2B5EF4-FFF2-40B4-BE49-F238E27FC236}">
                <a16:creationId xmlns:a16="http://schemas.microsoft.com/office/drawing/2014/main" id="{FBE44ED5-97BB-4CD9-B5F1-8E69C8F6A2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22096041"/>
      </p:ext>
    </p:extLst>
  </p:cSld>
  <p:clrMapOvr>
    <a:masterClrMapping/>
  </p:clrMapOvr>
  <mc:AlternateContent xmlns:mc="http://schemas.openxmlformats.org/markup-compatibility/2006" xmlns:p14="http://schemas.microsoft.com/office/powerpoint/2010/main">
    <mc:Choice Requires="p14">
      <p:transition spd="med" p14:dur="700" advTm="485">
        <p:fade/>
      </p:transition>
    </mc:Choice>
    <mc:Fallback xmlns="">
      <p:transition spd="med" advTm="4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3709" y="318168"/>
            <a:ext cx="4736930" cy="5790450"/>
          </a:xfrm>
        </p:spPr>
        <p:txBody>
          <a:bodyPr>
            <a:normAutofit fontScale="70000" lnSpcReduction="20000"/>
          </a:bodyPr>
          <a:lstStyle/>
          <a:p>
            <a:pPr marL="0" indent="0">
              <a:lnSpc>
                <a:spcPct val="170000"/>
              </a:lnSpc>
              <a:spcBef>
                <a:spcPts val="0"/>
              </a:spcBef>
              <a:buNone/>
            </a:pPr>
            <a:r>
              <a:rPr lang="en-AU" b="1" dirty="0">
                <a:solidFill>
                  <a:srgbClr val="002060"/>
                </a:solidFill>
              </a:rPr>
              <a:t>When you are </a:t>
            </a:r>
            <a:r>
              <a:rPr lang="en-AU" b="1" i="1" dirty="0">
                <a:solidFill>
                  <a:srgbClr val="002060"/>
                </a:solidFill>
              </a:rPr>
              <a:t>comfortable </a:t>
            </a:r>
            <a:r>
              <a:rPr lang="en-AU" b="1" dirty="0">
                <a:solidFill>
                  <a:srgbClr val="002060"/>
                </a:solidFill>
              </a:rPr>
              <a:t>with </a:t>
            </a:r>
            <a:r>
              <a:rPr lang="en-AU" b="1" u="sng" dirty="0">
                <a:solidFill>
                  <a:srgbClr val="002060"/>
                </a:solidFill>
              </a:rPr>
              <a:t>both</a:t>
            </a:r>
          </a:p>
          <a:p>
            <a:pPr marL="0" indent="0">
              <a:lnSpc>
                <a:spcPct val="170000"/>
              </a:lnSpc>
              <a:spcBef>
                <a:spcPts val="0"/>
              </a:spcBef>
              <a:buNone/>
            </a:pPr>
            <a:r>
              <a:rPr lang="en-AU" b="1" dirty="0">
                <a:solidFill>
                  <a:srgbClr val="002060"/>
                </a:solidFill>
              </a:rPr>
              <a:t> your strengths and weaknesses,</a:t>
            </a:r>
          </a:p>
          <a:p>
            <a:pPr marL="0" indent="0">
              <a:lnSpc>
                <a:spcPct val="170000"/>
              </a:lnSpc>
              <a:spcBef>
                <a:spcPts val="0"/>
              </a:spcBef>
              <a:buNone/>
            </a:pPr>
            <a:r>
              <a:rPr lang="en-AU" b="1" dirty="0">
                <a:solidFill>
                  <a:srgbClr val="002060"/>
                </a:solidFill>
              </a:rPr>
              <a:t> </a:t>
            </a:r>
            <a:r>
              <a:rPr lang="en-AU" b="1" dirty="0">
                <a:solidFill>
                  <a:srgbClr val="002060"/>
                </a:solidFill>
                <a:latin typeface="Bradley Hand ITC" panose="03070402050302030203" pitchFamily="66" charset="0"/>
              </a:rPr>
              <a:t>you radiate simple  unaffected humanity</a:t>
            </a:r>
            <a:r>
              <a:rPr lang="en-AU" b="1" dirty="0">
                <a:solidFill>
                  <a:srgbClr val="002060"/>
                </a:solidFill>
              </a:rPr>
              <a:t>.</a:t>
            </a:r>
          </a:p>
          <a:p>
            <a:pPr marL="0" indent="0">
              <a:lnSpc>
                <a:spcPct val="170000"/>
              </a:lnSpc>
              <a:spcBef>
                <a:spcPts val="0"/>
              </a:spcBef>
              <a:buNone/>
            </a:pPr>
            <a:r>
              <a:rPr lang="en-AU" b="1" dirty="0">
                <a:solidFill>
                  <a:srgbClr val="002060"/>
                </a:solidFill>
              </a:rPr>
              <a:t>Self acceptance </a:t>
            </a:r>
            <a:r>
              <a:rPr lang="en-AU" b="1" dirty="0">
                <a:solidFill>
                  <a:srgbClr val="002060"/>
                </a:solidFill>
                <a:latin typeface="Berlin Sans FB" panose="020E0602020502020306" pitchFamily="34" charset="0"/>
              </a:rPr>
              <a:t>  total self acceptance </a:t>
            </a:r>
            <a:r>
              <a:rPr lang="en-AU" b="1" dirty="0">
                <a:solidFill>
                  <a:srgbClr val="002060"/>
                </a:solidFill>
              </a:rPr>
              <a:t>  </a:t>
            </a:r>
          </a:p>
          <a:p>
            <a:pPr marL="0" indent="0">
              <a:lnSpc>
                <a:spcPct val="170000"/>
              </a:lnSpc>
              <a:spcBef>
                <a:spcPts val="0"/>
              </a:spcBef>
              <a:buNone/>
            </a:pPr>
            <a:r>
              <a:rPr lang="en-AU" b="1" dirty="0">
                <a:solidFill>
                  <a:srgbClr val="002060"/>
                </a:solidFill>
                <a:latin typeface="Bradley Hand ITC" panose="03070402050302030203" pitchFamily="66" charset="0"/>
              </a:rPr>
              <a:t> means self forgiveness</a:t>
            </a:r>
            <a:r>
              <a:rPr lang="en-AU" b="1" dirty="0">
                <a:solidFill>
                  <a:srgbClr val="002060"/>
                </a:solidFill>
              </a:rPr>
              <a:t>.</a:t>
            </a:r>
          </a:p>
          <a:p>
            <a:pPr marL="0" indent="0">
              <a:lnSpc>
                <a:spcPct val="170000"/>
              </a:lnSpc>
              <a:spcBef>
                <a:spcPts val="0"/>
              </a:spcBef>
              <a:buNone/>
            </a:pPr>
            <a:r>
              <a:rPr lang="en-AU" b="1" dirty="0">
                <a:solidFill>
                  <a:srgbClr val="002060"/>
                </a:solidFill>
              </a:rPr>
              <a:t>When you forgive yourself and stop judging yourself  - </a:t>
            </a:r>
          </a:p>
          <a:p>
            <a:pPr marL="0" indent="0">
              <a:lnSpc>
                <a:spcPct val="170000"/>
              </a:lnSpc>
              <a:spcBef>
                <a:spcPts val="0"/>
              </a:spcBef>
              <a:buNone/>
            </a:pPr>
            <a:r>
              <a:rPr lang="en-AU" b="1" dirty="0">
                <a:solidFill>
                  <a:schemeClr val="accent4">
                    <a:lumMod val="50000"/>
                  </a:schemeClr>
                </a:solidFill>
              </a:rPr>
              <a:t>then you won’t judge others and there will be less conflict in the world. </a:t>
            </a:r>
            <a:br>
              <a:rPr lang="en-AU" b="1" dirty="0">
                <a:solidFill>
                  <a:schemeClr val="accent4">
                    <a:lumMod val="50000"/>
                  </a:schemeClr>
                </a:solidFill>
              </a:rPr>
            </a:br>
            <a:r>
              <a:rPr lang="en-AU" b="1" dirty="0">
                <a:solidFill>
                  <a:schemeClr val="accent4">
                    <a:lumMod val="50000"/>
                  </a:schemeClr>
                </a:solidFill>
              </a:rPr>
              <a:t> </a:t>
            </a:r>
            <a:r>
              <a:rPr lang="en-AU" sz="1800" b="1" dirty="0">
                <a:solidFill>
                  <a:schemeClr val="accent4">
                    <a:lumMod val="50000"/>
                  </a:schemeClr>
                </a:solidFill>
              </a:rPr>
              <a:t>@ feelgoodtribe.com</a:t>
            </a:r>
            <a:endParaRPr lang="en-AU" dirty="0"/>
          </a:p>
        </p:txBody>
      </p:sp>
      <p:sp>
        <p:nvSpPr>
          <p:cNvPr id="2" name="Slide Number Placeholder 1"/>
          <p:cNvSpPr>
            <a:spLocks noGrp="1"/>
          </p:cNvSpPr>
          <p:nvPr>
            <p:ph type="sldNum" sz="quarter" idx="12"/>
          </p:nvPr>
        </p:nvSpPr>
        <p:spPr/>
        <p:txBody>
          <a:bodyPr/>
          <a:lstStyle/>
          <a:p>
            <a:fld id="{CA8D9AD5-F248-4919-864A-CFD76CC027D6}" type="slidenum">
              <a:rPr lang="en-AU" smtClean="0"/>
              <a:t>55</a:t>
            </a:fld>
            <a:endParaRPr lang="en-AU"/>
          </a:p>
        </p:txBody>
      </p:sp>
      <p:pic>
        <p:nvPicPr>
          <p:cNvPr id="5" name="Picture 4"/>
          <p:cNvPicPr>
            <a:picLocks noChangeAspect="1"/>
          </p:cNvPicPr>
          <p:nvPr/>
        </p:nvPicPr>
        <p:blipFill>
          <a:blip r:embed="rId5"/>
          <a:stretch>
            <a:fillRect/>
          </a:stretch>
        </p:blipFill>
        <p:spPr>
          <a:xfrm>
            <a:off x="0" y="0"/>
            <a:ext cx="6264876" cy="4176584"/>
          </a:xfrm>
          <a:prstGeom prst="rect">
            <a:avLst/>
          </a:prstGeom>
        </p:spPr>
      </p:pic>
      <p:pic>
        <p:nvPicPr>
          <p:cNvPr id="6" name="Audio 5">
            <a:hlinkClick r:id="" action="ppaction://media"/>
            <a:extLst>
              <a:ext uri="{FF2B5EF4-FFF2-40B4-BE49-F238E27FC236}">
                <a16:creationId xmlns:a16="http://schemas.microsoft.com/office/drawing/2014/main" id="{38804F0B-EEB6-4B17-BAE9-9A28E5BE9F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4385296"/>
      </p:ext>
    </p:extLst>
  </p:cSld>
  <p:clrMapOvr>
    <a:masterClrMapping/>
  </p:clrMapOvr>
  <mc:AlternateContent xmlns:mc="http://schemas.openxmlformats.org/markup-compatibility/2006">
    <mc:Choice xmlns:p14="http://schemas.microsoft.com/office/powerpoint/2010/main" Requires="p14">
      <p:transition spd="med" p14:dur="700" advTm="26091">
        <p:fade/>
      </p:transition>
    </mc:Choice>
    <mc:Fallback>
      <p:transition spd="med" advTm="260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6524" y="57652"/>
            <a:ext cx="11805138" cy="6619376"/>
          </a:xfrm>
          <a:prstGeom prst="rect">
            <a:avLst/>
          </a:prstGeom>
        </p:spPr>
        <p:txBody>
          <a:bodyPr wrap="square">
            <a:spAutoFit/>
          </a:bodyPr>
          <a:lstStyle/>
          <a:p>
            <a:pPr lvl="0" eaLnBrk="0" fontAlgn="base"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The Reality Slap, Dr Russ Harris,  ACTMindfully.com </a:t>
            </a:r>
            <a:b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b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Embracing your Demons: </a:t>
            </a: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hlinkClick r:id="rId5"/>
              </a:rPr>
              <a:t>https://www.actmindfully.com.au/upimages/Dr_Russ_Harris_-_A_Non-technical_Overview_of_ACT.pdf</a:t>
            </a: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endParaRPr lang="en-AU" altLang="en-US" sz="1200" dirty="0">
              <a:solidFill>
                <a:srgbClr val="0070C0"/>
              </a:solidFill>
              <a:latin typeface="Calibri" panose="020F0502020204030204" pitchFamily="34"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Steve Hayes Founder of Acceptance and Commitment Therapy  Psychological flexibility: How love turns pain into purpose  </a:t>
            </a:r>
            <a:r>
              <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6"/>
              </a:rPr>
              <a:t>https://www.youtube.com/watch?v=</a:t>
            </a:r>
            <a:r>
              <a:rPr lang="en-AU" altLang="en-US" sz="1200" dirty="0" err="1">
                <a:solidFill>
                  <a:srgbClr val="0070C0"/>
                </a:solidFill>
                <a:latin typeface="Calibri" panose="020F0502020204030204" pitchFamily="34" charset="0"/>
                <a:ea typeface="Calibri" panose="020F0502020204030204" pitchFamily="34" charset="0"/>
                <a:cs typeface="Calibri" panose="020F0502020204030204" pitchFamily="34" charset="0"/>
                <a:hlinkClick r:id="rId6"/>
              </a:rPr>
              <a:t>o79_gmO5ppg</a:t>
            </a:r>
            <a:r>
              <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endParaRPr lang="en-AU" altLang="en-US" sz="1200" dirty="0">
              <a:solidFill>
                <a:srgbClr val="0070C0"/>
              </a:solidFill>
              <a:latin typeface="Calibri" panose="020F0502020204030204" pitchFamily="34"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The secret to self control | Jonathan Bricker | TEDxRainier  </a:t>
            </a:r>
            <a:r>
              <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7"/>
              </a:rPr>
              <a:t>https://www.youtube.com/watch?v=tTb3d5cjSFI</a:t>
            </a:r>
            <a:endParaRPr lang="en-AU" altLang="en-US" sz="1200" dirty="0">
              <a:solidFill>
                <a:srgbClr val="0070C0"/>
              </a:solidFill>
              <a:latin typeface="Calibri" panose="020F0502020204030204" pitchFamily="34"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Mental Brakes to Avoid Mental Breaks | Steven Hayes  </a:t>
            </a:r>
            <a:r>
              <a:rPr lang="en-AU" altLang="en-US" sz="1200" u="sng"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8"/>
              </a:rPr>
              <a:t>https://www.youtube.com/watch?v=</a:t>
            </a:r>
            <a:r>
              <a:rPr lang="en-AU" altLang="en-US" sz="1200" u="sng" dirty="0" err="1">
                <a:solidFill>
                  <a:srgbClr val="0070C0"/>
                </a:solidFill>
                <a:latin typeface="Calibri" panose="020F0502020204030204" pitchFamily="34" charset="0"/>
                <a:ea typeface="Calibri" panose="020F0502020204030204" pitchFamily="34" charset="0"/>
                <a:cs typeface="Calibri" panose="020F0502020204030204" pitchFamily="34" charset="0"/>
                <a:hlinkClick r:id="rId8"/>
              </a:rPr>
              <a:t>GnSHpBRLJrQ</a:t>
            </a:r>
            <a:endParaRPr lang="en-AU" altLang="en-US" sz="1200" u="sng"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AU" sz="1200" dirty="0">
                <a:solidFill>
                  <a:srgbClr val="0070C0"/>
                </a:solidFill>
                <a:latin typeface="Calibri" panose="020F0502020204030204" pitchFamily="34" charset="0"/>
                <a:cs typeface="Calibri" panose="020F0502020204030204" pitchFamily="34" charset="0"/>
              </a:rPr>
              <a:t>Clinical Relational Frame Theory (RFT) Video demonstration  </a:t>
            </a:r>
            <a:r>
              <a:rPr lang="en-AU" sz="1200" dirty="0">
                <a:solidFill>
                  <a:srgbClr val="0070C0"/>
                </a:solidFill>
                <a:latin typeface="Calibri" panose="020F0502020204030204" pitchFamily="34" charset="0"/>
                <a:cs typeface="Calibri" panose="020F0502020204030204" pitchFamily="34" charset="0"/>
                <a:hlinkClick r:id="rId9"/>
              </a:rPr>
              <a:t>https://contextualscience.org/</a:t>
            </a:r>
            <a:r>
              <a:rPr lang="en-AU" sz="1200" dirty="0" err="1">
                <a:solidFill>
                  <a:srgbClr val="0070C0"/>
                </a:solidFill>
                <a:latin typeface="Calibri" panose="020F0502020204030204" pitchFamily="34" charset="0"/>
                <a:cs typeface="Calibri" panose="020F0502020204030204" pitchFamily="34" charset="0"/>
                <a:hlinkClick r:id="rId9"/>
              </a:rPr>
              <a:t>clinical_rft</a:t>
            </a:r>
            <a:endParaRPr lang="en-AU" sz="1200" dirty="0">
              <a:solidFill>
                <a:srgbClr val="0070C0"/>
              </a:solidFill>
              <a:latin typeface="Calibri" panose="020F0502020204030204" pitchFamily="34"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US" sz="1200" dirty="0">
                <a:solidFill>
                  <a:srgbClr val="0070C0"/>
                </a:solidFill>
                <a:latin typeface="Calibri" panose="020F0502020204030204" pitchFamily="34" charset="0"/>
                <a:cs typeface="Calibri" panose="020F0502020204030204" pitchFamily="34" charset="0"/>
              </a:rPr>
              <a:t>Self-Acceptance: The Compassionate Alternative to Self-Esteem </a:t>
            </a:r>
            <a:r>
              <a:rPr lang="en-AU" altLang="en-US" sz="1200" dirty="0">
                <a:solidFill>
                  <a:srgbClr val="0070C0"/>
                </a:solidFill>
                <a:latin typeface="Calibri" panose="020F0502020204030204" pitchFamily="34" charset="0"/>
                <a:cs typeface="Calibri" panose="020F0502020204030204" pitchFamily="34" charset="0"/>
              </a:rPr>
              <a:t>https://contextualscience.org/</a:t>
            </a:r>
            <a:r>
              <a:rPr lang="en-AU" altLang="en-US" sz="1200" dirty="0" err="1">
                <a:solidFill>
                  <a:srgbClr val="0070C0"/>
                </a:solidFill>
                <a:latin typeface="Calibri" panose="020F0502020204030204" pitchFamily="34" charset="0"/>
                <a:cs typeface="Calibri" panose="020F0502020204030204" pitchFamily="34" charset="0"/>
              </a:rPr>
              <a:t>wc13_powerpoints_handouts</a:t>
            </a:r>
            <a:endParaRPr lang="en-AU" altLang="en-US" sz="1200" dirty="0">
              <a:solidFill>
                <a:srgbClr val="0070C0"/>
              </a:solidFill>
              <a:latin typeface="Calibri" panose="020F0502020204030204" pitchFamily="34"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cs typeface="Calibri" panose="020F0502020204030204" pitchFamily="34" charset="0"/>
              </a:rPr>
              <a:t>Unconditional positive regard -- the power of self acceptance | Michelle Charfen  https://www.youtube.com/watch?v=4tkkL9w2pw8</a:t>
            </a:r>
          </a:p>
          <a:p>
            <a:r>
              <a:rPr lang="en-AU" sz="1200" dirty="0">
                <a:solidFill>
                  <a:srgbClr val="0070C0"/>
                </a:solidFill>
                <a:latin typeface="Calibri" panose="020F0502020204030204" pitchFamily="34" charset="0"/>
                <a:cs typeface="Calibri" panose="020F0502020204030204" pitchFamily="34" charset="0"/>
              </a:rPr>
              <a:t>What is the ACT Matrix  https://www.youtube.com/watch?v=O3NuoQrCClY</a:t>
            </a:r>
          </a:p>
          <a:p>
            <a:pPr lvl="0" eaLnBrk="0" fontAlgn="base"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Kelly McGonigal How to make Stress Your Friend  </a:t>
            </a: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hlinkClick r:id="rId10"/>
              </a:rPr>
              <a:t>https://www.ted.com/talks/kelly_mcgonigal_how_to_make_stress_your_friend?language=en</a:t>
            </a:r>
            <a:endParaRPr lang="en-AU" altLang="en-US" sz="1200" dirty="0">
              <a:solidFill>
                <a:srgbClr val="0070C0"/>
              </a:solidFill>
              <a:latin typeface="Calibri" panose="020F0502020204030204" pitchFamily="34"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US"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Dan Ariely Self Control  </a:t>
            </a:r>
            <a:r>
              <a:rPr lang="en-US"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11"/>
              </a:rPr>
              <a:t>https://www.youtube.com/watch?v=PPQhj6ktYSo</a:t>
            </a:r>
            <a:r>
              <a:rPr lang="en-US"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endParaRPr lang="en-AU" altLang="en-US" sz="1200" dirty="0">
              <a:solidFill>
                <a:srgbClr val="0070C0"/>
              </a:solidFill>
              <a:latin typeface="Calibri" panose="020F0502020204030204" pitchFamily="34"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US"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Kathryn Schulz: On being wrong   </a:t>
            </a:r>
            <a:r>
              <a:rPr lang="en-US"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12"/>
              </a:rPr>
              <a:t>https://www.ted.com/talks/kathryn_schulz_on_being_wrong</a:t>
            </a:r>
            <a:endParaRPr lang="en-AU" altLang="en-US" sz="1200" dirty="0">
              <a:solidFill>
                <a:srgbClr val="0070C0"/>
              </a:solidFill>
              <a:latin typeface="Calibri" panose="020F0502020204030204" pitchFamily="34"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US"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Kathryn Schulz:</a:t>
            </a:r>
            <a:r>
              <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 Don't regret regret  </a:t>
            </a:r>
            <a:r>
              <a:rPr lang="en-US"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13"/>
              </a:rPr>
              <a:t>https://www.ted.com/talks/kathryn_schulz_don_t_regret_regret</a:t>
            </a:r>
            <a:endPar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Jonathan Haidt:  Religion, evolution, and the ecstasy of self-transcendence   </a:t>
            </a:r>
            <a:r>
              <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14"/>
              </a:rPr>
              <a:t>Http://www.ted.com/talks/jonathan_haidt_humanity_s_stairway_to_self_transcendence?language=en</a:t>
            </a:r>
            <a:endPar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Ken Robinson:  Do schools kill creativity? </a:t>
            </a:r>
            <a:r>
              <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15"/>
              </a:rPr>
              <a:t>https://www.ted.com/talks/ken_robinson_says_schools_kill_creativity?language=en</a:t>
            </a:r>
            <a:endParaRPr lang="en-AU" altLang="en-US" sz="1200" dirty="0">
              <a:solidFill>
                <a:srgbClr val="0070C0"/>
              </a:solidFill>
              <a:latin typeface="Calibri" panose="020F0502020204030204" pitchFamily="34"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Brene Brown: The power of vulnerability   </a:t>
            </a: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hlinkClick r:id="rId16"/>
              </a:rPr>
              <a:t>www.youtube.com/watch?v=iCvmsMzlF7o</a:t>
            </a:r>
            <a:endParaRPr lang="en-AU" altLang="en-US" sz="1200" dirty="0">
              <a:solidFill>
                <a:srgbClr val="0070C0"/>
              </a:solidFill>
              <a:latin typeface="Calibri" panose="020F0502020204030204" pitchFamily="34"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Brené Brown: Listening to shame  </a:t>
            </a: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hlinkClick r:id="rId17"/>
              </a:rPr>
              <a:t>https://www.youtube.com/watch?v=psN1DORYYV0</a:t>
            </a:r>
            <a:endParaRPr lang="en-AU" altLang="en-US" sz="1200" dirty="0">
              <a:solidFill>
                <a:srgbClr val="0070C0"/>
              </a:solidFill>
              <a:latin typeface="Calibri" panose="020F0502020204030204" pitchFamily="34"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Brené</a:t>
            </a:r>
            <a:r>
              <a:rPr lang="en-US"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 Brown: The price of invulnerability:  </a:t>
            </a:r>
            <a:r>
              <a:rPr lang="en-US"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18"/>
              </a:rPr>
              <a:t>https://www.youtube.com/watch?v=_</a:t>
            </a:r>
            <a:r>
              <a:rPr lang="en-US" altLang="en-US" sz="1200" dirty="0" err="1">
                <a:solidFill>
                  <a:srgbClr val="0070C0"/>
                </a:solidFill>
                <a:latin typeface="Calibri" panose="020F0502020204030204" pitchFamily="34" charset="0"/>
                <a:ea typeface="Calibri" panose="020F0502020204030204" pitchFamily="34" charset="0"/>
                <a:cs typeface="Calibri" panose="020F0502020204030204" pitchFamily="34" charset="0"/>
                <a:hlinkClick r:id="rId18"/>
              </a:rPr>
              <a:t>UoMXF73j0c</a:t>
            </a:r>
            <a:endParaRPr lang="en-AU" altLang="en-US" sz="1200" dirty="0">
              <a:solidFill>
                <a:srgbClr val="0070C0"/>
              </a:solidFill>
              <a:latin typeface="Calibri" panose="020F0502020204030204" pitchFamily="34"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Brené Brown: Why Your Critics Aren't The Ones who count   </a:t>
            </a: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hlinkClick r:id="rId19"/>
              </a:rPr>
              <a:t>www.youtube.com/watch?v=8-</a:t>
            </a:r>
            <a:r>
              <a:rPr lang="en-AU" altLang="en-US" sz="1200" dirty="0" err="1">
                <a:solidFill>
                  <a:srgbClr val="0070C0"/>
                </a:solidFill>
                <a:latin typeface="Calibri" panose="020F0502020204030204" pitchFamily="34" charset="0"/>
                <a:ea typeface="Times New Roman" panose="02020603050405020304" pitchFamily="18" charset="0"/>
                <a:cs typeface="Calibri" panose="020F0502020204030204" pitchFamily="34" charset="0"/>
                <a:hlinkClick r:id="rId19"/>
              </a:rPr>
              <a:t>JXOnFOXQk</a:t>
            </a:r>
            <a:endPar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lvl="0" eaLnBrk="0" fontAlgn="t"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Bravery &amp; Authenticity in a Digital World /w Brené Brown | Chase Jarvis  </a:t>
            </a: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hlinkClick r:id="rId20"/>
              </a:rPr>
              <a:t>https://www.youtube.com/watch?v=cUuXDZERxrk</a:t>
            </a:r>
            <a:endPar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Daring Greatly to Unlock Your Creativity with Brené Brown  </a:t>
            </a:r>
            <a:r>
              <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21"/>
              </a:rPr>
              <a:t>https://www.youtube.com/watch?v=kAk4cwjvJ0A</a:t>
            </a:r>
            <a:endPar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lvl="0" eaLnBrk="0" fontAlgn="t" hangingPunct="0">
              <a:lnSpc>
                <a:spcPct val="150000"/>
              </a:lnSpc>
              <a:spcBef>
                <a:spcPct val="0"/>
              </a:spcBef>
              <a:spcAft>
                <a:spcPct val="0"/>
              </a:spcAft>
              <a:tabLst>
                <a:tab pos="4410075" algn="l"/>
              </a:tabLst>
            </a:pPr>
            <a:r>
              <a:rPr lang="en-AU" altLang="en-US" sz="12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J.K</a:t>
            </a: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Rowling Speaks at Harvard Commencement  </a:t>
            </a: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hlinkClick r:id="rId22"/>
              </a:rPr>
              <a:t>https://www.youtube.com/watch?v=wHGqp8lz36c</a:t>
            </a: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p>
          <a:p>
            <a:pPr lvl="0" eaLnBrk="0" fontAlgn="t"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ea typeface="Times New Roman" panose="02020603050405020304" pitchFamily="18" charset="0"/>
                <a:cs typeface="Calibri" panose="020F0502020204030204" pitchFamily="34" charset="0"/>
              </a:rPr>
              <a:t>Natalie Portman Harvard Commencement Speech   </a:t>
            </a:r>
            <a:r>
              <a:rPr lang="en-AU" altLang="en-US" sz="1200" u="sng" dirty="0">
                <a:solidFill>
                  <a:srgbClr val="0070C0"/>
                </a:solidFill>
                <a:latin typeface="Calibri" panose="020F0502020204030204" pitchFamily="34" charset="0"/>
                <a:ea typeface="Times New Roman" panose="02020603050405020304" pitchFamily="18" charset="0"/>
                <a:cs typeface="Calibri" panose="020F0502020204030204" pitchFamily="34" charset="0"/>
              </a:rPr>
              <a:t>https://www.youtube.com/watch?v=jDaZu_KEMCY</a:t>
            </a:r>
            <a:endParaRPr lang="en-AU" altLang="en-US" sz="1200" dirty="0">
              <a:solidFill>
                <a:srgbClr val="0070C0"/>
              </a:solidFill>
              <a:latin typeface="Calibri" panose="020F0502020204030204" pitchFamily="34" charset="0"/>
              <a:cs typeface="Calibri" panose="020F0502020204030204" pitchFamily="34" charset="0"/>
            </a:endParaRPr>
          </a:p>
          <a:p>
            <a:pPr lvl="0" eaLnBrk="0" fontAlgn="base" hangingPunct="0">
              <a:lnSpc>
                <a:spcPct val="150000"/>
              </a:lnSpc>
              <a:spcBef>
                <a:spcPct val="0"/>
              </a:spcBef>
              <a:spcAft>
                <a:spcPct val="0"/>
              </a:spcAft>
              <a:tabLst>
                <a:tab pos="4410075" algn="l"/>
              </a:tabLst>
            </a:pPr>
            <a:r>
              <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rPr>
              <a:t>How To Skip the Small Talk and Connect With Anyone | Kalina Silverman  </a:t>
            </a:r>
            <a:r>
              <a:rPr lang="en-AU" altLang="en-US" sz="1200"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23"/>
              </a:rPr>
              <a:t>https://www.youtube.com/watch?v=WDbxqM4Oy1Y</a:t>
            </a:r>
            <a:endParaRPr lang="en-AU" altLang="en-US" sz="1200" dirty="0">
              <a:solidFill>
                <a:srgbClr val="0070C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CA8D9AD5-F248-4919-864A-CFD76CC027D6}" type="slidenum">
              <a:rPr lang="en-AU" smtClean="0"/>
              <a:t>56</a:t>
            </a:fld>
            <a:endParaRPr lang="en-AU"/>
          </a:p>
        </p:txBody>
      </p:sp>
      <p:pic>
        <p:nvPicPr>
          <p:cNvPr id="2" name="Audio 1">
            <a:hlinkClick r:id="" action="ppaction://media"/>
            <a:extLst>
              <a:ext uri="{FF2B5EF4-FFF2-40B4-BE49-F238E27FC236}">
                <a16:creationId xmlns:a16="http://schemas.microsoft.com/office/drawing/2014/main" id="{DF5C5AD3-567B-40F7-B9C7-3228B1D54663}"/>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16220446"/>
      </p:ext>
    </p:extLst>
  </p:cSld>
  <p:clrMapOvr>
    <a:masterClrMapping/>
  </p:clrMapOvr>
  <mc:AlternateContent xmlns:mc="http://schemas.openxmlformats.org/markup-compatibility/2006" xmlns:p14="http://schemas.microsoft.com/office/powerpoint/2010/main">
    <mc:Choice Requires="p14">
      <p:transition spd="med" p14:dur="700" advTm="6052">
        <p:fade/>
      </p:transition>
    </mc:Choice>
    <mc:Fallback xmlns="">
      <p:transition spd="med" advTm="60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735" y="116632"/>
            <a:ext cx="10621223" cy="6741368"/>
          </a:xfrm>
        </p:spPr>
        <p:txBody>
          <a:bodyPr>
            <a:normAutofit lnSpcReduction="10000"/>
          </a:bodyPr>
          <a:lstStyle/>
          <a:p>
            <a:pPr marL="0" indent="0">
              <a:lnSpc>
                <a:spcPct val="120000"/>
              </a:lnSpc>
              <a:spcBef>
                <a:spcPts val="0"/>
              </a:spcBef>
              <a:buNone/>
            </a:pPr>
            <a:endParaRPr lang="en-AU" sz="400" dirty="0"/>
          </a:p>
          <a:p>
            <a:pPr marL="457200" lvl="1" indent="0">
              <a:lnSpc>
                <a:spcPct val="170000"/>
              </a:lnSpc>
              <a:spcBef>
                <a:spcPts val="0"/>
              </a:spcBef>
              <a:buNone/>
            </a:pPr>
            <a:r>
              <a:rPr lang="en-AU" sz="1000" dirty="0"/>
              <a:t>Bailey, A., &amp; Harris, R. (2014). </a:t>
            </a:r>
            <a:r>
              <a:rPr lang="en-AU" sz="1000" i="1" dirty="0"/>
              <a:t>The Weight Escape</a:t>
            </a:r>
            <a:r>
              <a:rPr lang="en-AU" sz="1000" dirty="0"/>
              <a:t>: Penguin UK.</a:t>
            </a:r>
          </a:p>
          <a:p>
            <a:pPr marL="457200" lvl="1" indent="0">
              <a:lnSpc>
                <a:spcPct val="170000"/>
              </a:lnSpc>
              <a:spcBef>
                <a:spcPts val="0"/>
              </a:spcBef>
              <a:buNone/>
            </a:pPr>
            <a:r>
              <a:rPr lang="en-AU" sz="1000" dirty="0"/>
              <a:t>Enright, R. D. (1996). Counseling within the forgiveness triad: On forgiving, receiving forgiveness, and self-forgiveness. </a:t>
            </a:r>
            <a:r>
              <a:rPr lang="en-AU" sz="1000" i="1" dirty="0"/>
              <a:t>Counseling and Values, 40</a:t>
            </a:r>
            <a:r>
              <a:rPr lang="en-AU" sz="1000" dirty="0"/>
              <a:t>(2), 107-126. </a:t>
            </a:r>
          </a:p>
          <a:p>
            <a:pPr marL="457200" lvl="1" indent="0">
              <a:lnSpc>
                <a:spcPct val="170000"/>
              </a:lnSpc>
              <a:spcBef>
                <a:spcPts val="0"/>
              </a:spcBef>
              <a:buNone/>
            </a:pPr>
            <a:r>
              <a:rPr lang="en-AU" sz="1000" dirty="0"/>
              <a:t>Exline, J. J., Root, B. L., Yadavalli, S., Martin, A. M., &amp; Fisher, M. L. (2011). Reparative Behaviors and Self-forgiveness: Effects of a Laboratory-based Exercise. </a:t>
            </a:r>
            <a:r>
              <a:rPr lang="en-AU" sz="1000" i="1" dirty="0"/>
              <a:t>Self and Identity, 10</a:t>
            </a:r>
            <a:r>
              <a:rPr lang="en-AU" sz="1000" dirty="0"/>
              <a:t>(1), 101-126. doi: 10.1080/15298861003669565</a:t>
            </a:r>
          </a:p>
          <a:p>
            <a:pPr marL="457200" lvl="1" indent="0">
              <a:lnSpc>
                <a:spcPct val="170000"/>
              </a:lnSpc>
              <a:spcBef>
                <a:spcPts val="0"/>
              </a:spcBef>
              <a:buNone/>
            </a:pPr>
            <a:r>
              <a:rPr lang="en-AU" sz="1000" dirty="0"/>
              <a:t>Fisher, M. L., &amp; Exline, J. J. (2006). Self-forgiveness versus excusing: The roles of remorse, effort, and acceptance of responsibility. </a:t>
            </a:r>
            <a:r>
              <a:rPr lang="en-AU" sz="1000" i="1" dirty="0"/>
              <a:t>Self and Identity, 5</a:t>
            </a:r>
            <a:r>
              <a:rPr lang="en-AU" sz="1000" dirty="0"/>
              <a:t>(2), 127-146. doi: 10.1080/15298860600586123</a:t>
            </a:r>
          </a:p>
          <a:p>
            <a:pPr marL="457200" lvl="1" indent="0">
              <a:lnSpc>
                <a:spcPct val="170000"/>
              </a:lnSpc>
              <a:spcBef>
                <a:spcPts val="0"/>
              </a:spcBef>
              <a:buNone/>
            </a:pPr>
            <a:r>
              <a:rPr lang="en-AU" sz="1000" dirty="0"/>
              <a:t>Harris, R. (2009). ACT made simple. </a:t>
            </a:r>
            <a:r>
              <a:rPr lang="en-AU" sz="1000" i="1" dirty="0"/>
              <a:t>New Harbinger</a:t>
            </a:r>
            <a:r>
              <a:rPr lang="en-AU" sz="1000" dirty="0"/>
              <a:t>. </a:t>
            </a:r>
          </a:p>
          <a:p>
            <a:pPr marL="457200" lvl="1" indent="0">
              <a:lnSpc>
                <a:spcPct val="170000"/>
              </a:lnSpc>
              <a:spcBef>
                <a:spcPts val="0"/>
              </a:spcBef>
              <a:buNone/>
            </a:pPr>
            <a:r>
              <a:rPr lang="en-AU" sz="1000" i="1" dirty="0"/>
              <a:t>Hayes, S., Wilson, K., &amp; Barnes-Holmes, D. (2001). Derived relational responding is learned behaviour. In S. Hayes, D. Barnes-Holmes, &amp; B. Roche (Eds.), Relational Frame Theory. A Post-Skinnerian Account of Human Language and Cognition. Hingham, MA, USA: Kluwer Academic Publishers.</a:t>
            </a:r>
          </a:p>
          <a:p>
            <a:pPr marL="457200" lvl="1" indent="0">
              <a:lnSpc>
                <a:spcPct val="170000"/>
              </a:lnSpc>
              <a:spcBef>
                <a:spcPts val="0"/>
              </a:spcBef>
              <a:buNone/>
            </a:pPr>
            <a:r>
              <a:rPr lang="en-AU" sz="1000" dirty="0"/>
              <a:t>Hayes, S. C., Strosahl, K. D., &amp; Wilson, K. G. (1999). </a:t>
            </a:r>
            <a:r>
              <a:rPr lang="en-AU" sz="1000" i="1" dirty="0"/>
              <a:t>Acceptance and commitment therapy: An experiential approach to behavior change</a:t>
            </a:r>
            <a:r>
              <a:rPr lang="en-AU" sz="1000" dirty="0"/>
              <a:t>: Guilford Press.</a:t>
            </a:r>
          </a:p>
          <a:p>
            <a:pPr marL="457200" lvl="1" indent="0">
              <a:lnSpc>
                <a:spcPct val="170000"/>
              </a:lnSpc>
              <a:spcBef>
                <a:spcPts val="0"/>
              </a:spcBef>
              <a:buNone/>
            </a:pPr>
            <a:r>
              <a:rPr lang="en-AU" sz="1000" dirty="0"/>
              <a:t>Luoma, J., &amp; Platt, M. (2015). Shame, self-criticism, self-stigma, and compassion in Acceptance and Commitment Therapy. Current Opinion in Psychology, 2, 97-101. </a:t>
            </a:r>
            <a:r>
              <a:rPr lang="en-AU" sz="1000" dirty="0" err="1"/>
              <a:t>doi:</a:t>
            </a:r>
            <a:r>
              <a:rPr lang="en-AU" sz="1000" dirty="0" err="1">
                <a:hlinkClick r:id="rId5"/>
              </a:rPr>
              <a:t>http</a:t>
            </a:r>
            <a:r>
              <a:rPr lang="en-AU" sz="1000" dirty="0">
                <a:hlinkClick r:id="rId5"/>
              </a:rPr>
              <a:t>://</a:t>
            </a:r>
            <a:r>
              <a:rPr lang="en-AU" sz="1000" dirty="0" err="1">
                <a:hlinkClick r:id="rId5"/>
              </a:rPr>
              <a:t>dx.doi.org</a:t>
            </a:r>
            <a:r>
              <a:rPr lang="en-AU" sz="1000" dirty="0">
                <a:hlinkClick r:id="rId5"/>
              </a:rPr>
              <a:t>/10.1016/</a:t>
            </a:r>
            <a:r>
              <a:rPr lang="en-AU" sz="1000" dirty="0" err="1">
                <a:hlinkClick r:id="rId5"/>
              </a:rPr>
              <a:t>j.copsyc.2014.12.016</a:t>
            </a:r>
            <a:endParaRPr lang="en-AU" sz="1000" dirty="0"/>
          </a:p>
          <a:p>
            <a:pPr marL="457200" lvl="1" indent="0">
              <a:lnSpc>
                <a:spcPct val="170000"/>
              </a:lnSpc>
              <a:spcBef>
                <a:spcPts val="0"/>
              </a:spcBef>
              <a:buNone/>
            </a:pPr>
            <a:r>
              <a:rPr lang="en-US" sz="1000" dirty="0"/>
              <a:t>Slocum, D., Allan, A., &amp; Allan, M. M. (2011). An emerging theory of apology.</a:t>
            </a:r>
            <a:r>
              <a:rPr lang="en-US" sz="1000" i="1" dirty="0"/>
              <a:t>Australian Journal of Psychology</a:t>
            </a:r>
            <a:r>
              <a:rPr lang="en-US" sz="1000" dirty="0"/>
              <a:t>, </a:t>
            </a:r>
            <a:r>
              <a:rPr lang="en-US" sz="1000" i="1" dirty="0"/>
              <a:t>63</a:t>
            </a:r>
            <a:r>
              <a:rPr lang="en-US" sz="1000" dirty="0"/>
              <a:t>(2), 83-92.</a:t>
            </a:r>
          </a:p>
          <a:p>
            <a:pPr marL="457200" lvl="1" indent="0">
              <a:lnSpc>
                <a:spcPct val="170000"/>
              </a:lnSpc>
              <a:spcBef>
                <a:spcPts val="0"/>
              </a:spcBef>
              <a:buNone/>
            </a:pPr>
            <a:r>
              <a:rPr lang="en-AU" sz="1000" dirty="0"/>
              <a:t>Törneke, N. (2009). Relational Frame Theory. </a:t>
            </a:r>
            <a:r>
              <a:rPr lang="en-AU" sz="1000" i="1" dirty="0"/>
              <a:t>Stockhol: Student litteratur AB</a:t>
            </a:r>
            <a:r>
              <a:rPr lang="en-AU" sz="1000" dirty="0"/>
              <a:t>. </a:t>
            </a:r>
          </a:p>
          <a:p>
            <a:pPr marL="457200" lvl="1" indent="0">
              <a:lnSpc>
                <a:spcPct val="170000"/>
              </a:lnSpc>
              <a:spcBef>
                <a:spcPts val="0"/>
              </a:spcBef>
              <a:buNone/>
            </a:pPr>
            <a:r>
              <a:rPr lang="en-AU" sz="1000" dirty="0"/>
              <a:t>Tutu, D., &amp; Tutu, M. (2014). </a:t>
            </a:r>
            <a:r>
              <a:rPr lang="en-AU" sz="1000" i="1" dirty="0"/>
              <a:t>The Book of Forgiving: The four fold path for healing ourselves and the world</a:t>
            </a:r>
            <a:r>
              <a:rPr lang="en-AU" sz="1000" dirty="0"/>
              <a:t> (D. Abrahms Ed.  Vol. William Collins). London UK: W.</a:t>
            </a:r>
          </a:p>
          <a:p>
            <a:pPr marL="457200" lvl="1" indent="0">
              <a:lnSpc>
                <a:spcPct val="170000"/>
              </a:lnSpc>
              <a:spcBef>
                <a:spcPts val="0"/>
              </a:spcBef>
              <a:buNone/>
            </a:pPr>
            <a:r>
              <a:rPr lang="en-AU" sz="1000" dirty="0"/>
              <a:t>Villatte , J  &amp; Villatte M (2013)  Clinical RFT: Building Meaning and Motivation ACBS World Conference, Sydney 2013  </a:t>
            </a:r>
            <a:r>
              <a:rPr lang="en-AU" sz="1000" dirty="0">
                <a:hlinkClick r:id="rId6"/>
              </a:rPr>
              <a:t>https://contextualscience.org/files/25%20Clinical%20RFT%20Meaning%20and%20Motivation%20-%20Villatte%20&amp;%20Villatte.pdf</a:t>
            </a:r>
            <a:r>
              <a:rPr lang="en-AU" sz="1000" dirty="0"/>
              <a:t> Jennifer &amp; Matthieu Villatte (jlvillatte@gmail.com &amp; matthieu.villatte@gmail.com) </a:t>
            </a:r>
          </a:p>
          <a:p>
            <a:pPr marL="457200" lvl="1" indent="0">
              <a:lnSpc>
                <a:spcPct val="170000"/>
              </a:lnSpc>
              <a:spcBef>
                <a:spcPts val="0"/>
              </a:spcBef>
              <a:buNone/>
            </a:pPr>
            <a:r>
              <a:rPr lang="en-AU" sz="1000" dirty="0"/>
              <a:t>Wenzel, M., Woodyatt, L., &amp; Hedrick, K. (2012). No genuine self-forgiveness without accepting responsibility: Value reaffirmation as a key to maintaining positive self-regard. </a:t>
            </a:r>
            <a:r>
              <a:rPr lang="en-AU" sz="1000" i="1" dirty="0"/>
              <a:t>European Journal of Social Psychology, 42</a:t>
            </a:r>
            <a:r>
              <a:rPr lang="en-AU" sz="1000" dirty="0"/>
              <a:t>(5), 617-627. doi: 10.1002/</a:t>
            </a:r>
            <a:r>
              <a:rPr lang="en-AU" sz="1000" dirty="0" err="1"/>
              <a:t>ejsp.1873</a:t>
            </a:r>
            <a:endParaRPr lang="en-AU" sz="1000" dirty="0"/>
          </a:p>
          <a:p>
            <a:pPr marL="457200" lvl="1" indent="0">
              <a:lnSpc>
                <a:spcPct val="170000"/>
              </a:lnSpc>
              <a:spcBef>
                <a:spcPts val="0"/>
              </a:spcBef>
              <a:buNone/>
            </a:pPr>
            <a:r>
              <a:rPr lang="en-AU" sz="1000" dirty="0"/>
              <a:t>Woodyatt, L., &amp; Wenzel, M. (2013). Self-Forgiveness and Restoration of an Offender Following an Interpersonal Transgression. </a:t>
            </a:r>
            <a:r>
              <a:rPr lang="en-AU" sz="1000" i="1" dirty="0"/>
              <a:t>Journal of Social and Clinical Psychology, 32</a:t>
            </a:r>
            <a:r>
              <a:rPr lang="en-AU" sz="1000" dirty="0"/>
              <a:t>(2), 225-259. doi: 10.1521/</a:t>
            </a:r>
            <a:r>
              <a:rPr lang="en-AU" sz="1000" dirty="0" err="1"/>
              <a:t>jscp.2013.32.2.225</a:t>
            </a:r>
            <a:endParaRPr lang="en-AU" sz="1000" dirty="0"/>
          </a:p>
          <a:p>
            <a:pPr marL="457200" lvl="1" indent="0">
              <a:lnSpc>
                <a:spcPct val="170000"/>
              </a:lnSpc>
              <a:spcBef>
                <a:spcPts val="0"/>
              </a:spcBef>
              <a:buNone/>
            </a:pPr>
            <a:r>
              <a:rPr lang="en-AU" sz="1000" dirty="0"/>
              <a:t>Worthington, E. L., &amp; Scherer, M. (2004). Forgiveness is an emotion focused coping strategy that can reduce health risks and promote health resiliency: Theory, review and hypotheses. </a:t>
            </a:r>
            <a:r>
              <a:rPr lang="en-AU" sz="1000" i="1" dirty="0"/>
              <a:t>Psychology and Health</a:t>
            </a:r>
            <a:r>
              <a:rPr lang="en-AU" sz="1000" dirty="0"/>
              <a:t>, 395-405. </a:t>
            </a:r>
          </a:p>
          <a:p>
            <a:pPr marL="457200" lvl="1" indent="0">
              <a:lnSpc>
                <a:spcPct val="170000"/>
              </a:lnSpc>
              <a:spcBef>
                <a:spcPts val="0"/>
              </a:spcBef>
              <a:buNone/>
            </a:pPr>
            <a:r>
              <a:rPr lang="en-AU" sz="1000" dirty="0"/>
              <a:t>Zettle, R., Barner, S., &amp; Gird, S. (2009). ACT with depression: The role of forgiving. In J. T. Blackledge, J. Ciarrochi, &amp; F. Deane (Eds.), Acceptance and Commitment Therapy: Current directions (pp. 151- 173). Bowen Hills QLD: : Australian Academic Press.</a:t>
            </a:r>
          </a:p>
          <a:p>
            <a:pPr marL="457200" lvl="1" indent="0">
              <a:lnSpc>
                <a:spcPct val="170000"/>
              </a:lnSpc>
              <a:spcBef>
                <a:spcPts val="0"/>
              </a:spcBef>
              <a:buNone/>
            </a:pPr>
            <a:endParaRPr lang="en-AU" sz="1000" dirty="0"/>
          </a:p>
          <a:p>
            <a:pPr marL="0" indent="0">
              <a:buNone/>
            </a:pPr>
            <a:endParaRPr lang="en-AU" sz="1600" dirty="0"/>
          </a:p>
        </p:txBody>
      </p:sp>
      <p:sp>
        <p:nvSpPr>
          <p:cNvPr id="2" name="Slide Number Placeholder 1"/>
          <p:cNvSpPr>
            <a:spLocks noGrp="1"/>
          </p:cNvSpPr>
          <p:nvPr>
            <p:ph type="sldNum" sz="quarter" idx="12"/>
          </p:nvPr>
        </p:nvSpPr>
        <p:spPr/>
        <p:txBody>
          <a:bodyPr/>
          <a:lstStyle/>
          <a:p>
            <a:fld id="{CA8D9AD5-F248-4919-864A-CFD76CC027D6}" type="slidenum">
              <a:rPr lang="en-AU" smtClean="0"/>
              <a:t>57</a:t>
            </a:fld>
            <a:endParaRPr lang="en-AU"/>
          </a:p>
        </p:txBody>
      </p:sp>
      <p:pic>
        <p:nvPicPr>
          <p:cNvPr id="4" name="Audio 3">
            <a:hlinkClick r:id="" action="ppaction://media"/>
            <a:extLst>
              <a:ext uri="{FF2B5EF4-FFF2-40B4-BE49-F238E27FC236}">
                <a16:creationId xmlns:a16="http://schemas.microsoft.com/office/drawing/2014/main" id="{C14F6F06-7079-4FCE-B288-60B37054F4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8918012"/>
      </p:ext>
    </p:extLst>
  </p:cSld>
  <p:clrMapOvr>
    <a:masterClrMapping/>
  </p:clrMapOvr>
  <mc:AlternateContent xmlns:mc="http://schemas.openxmlformats.org/markup-compatibility/2006" xmlns:p14="http://schemas.microsoft.com/office/powerpoint/2010/main">
    <mc:Choice Requires="p14">
      <p:transition spd="med" p14:dur="700" advTm="6005">
        <p:fade/>
      </p:transition>
    </mc:Choice>
    <mc:Fallback xmlns="">
      <p:transition spd="med" advTm="60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0" y="1"/>
            <a:ext cx="4544184" cy="6858000"/>
          </a:xfrm>
          <a:prstGeom prst="rect">
            <a:avLst/>
          </a:prstGeom>
        </p:spPr>
      </p:pic>
      <p:sp>
        <p:nvSpPr>
          <p:cNvPr id="9" name="Title 8"/>
          <p:cNvSpPr>
            <a:spLocks noGrp="1"/>
          </p:cNvSpPr>
          <p:nvPr>
            <p:ph type="title"/>
          </p:nvPr>
        </p:nvSpPr>
        <p:spPr>
          <a:xfrm>
            <a:off x="6493397" y="556550"/>
            <a:ext cx="4573192" cy="2743199"/>
          </a:xfrm>
        </p:spPr>
        <p:txBody>
          <a:bodyPr/>
          <a:lstStyle/>
          <a:p>
            <a:r>
              <a:rPr lang="en-US" b="1" dirty="0"/>
              <a:t>Sevilla</a:t>
            </a:r>
            <a:br>
              <a:rPr lang="en-US" b="1" dirty="0"/>
            </a:br>
            <a:r>
              <a:rPr lang="en-US" b="1" dirty="0"/>
              <a:t>Muchas Gracias! </a:t>
            </a:r>
            <a:br>
              <a:rPr lang="en-US" b="1" dirty="0"/>
            </a:br>
            <a:r>
              <a:rPr lang="en-US" b="1" dirty="0"/>
              <a:t>Adios</a:t>
            </a:r>
            <a:br>
              <a:rPr lang="en-US" b="1" dirty="0"/>
            </a:br>
            <a:endParaRPr lang="en-AU" b="1" dirty="0"/>
          </a:p>
        </p:txBody>
      </p:sp>
      <p:sp>
        <p:nvSpPr>
          <p:cNvPr id="11" name="Text Placeholder 10"/>
          <p:cNvSpPr>
            <a:spLocks noGrp="1"/>
          </p:cNvSpPr>
          <p:nvPr>
            <p:ph type="body" sz="half" idx="2"/>
          </p:nvPr>
        </p:nvSpPr>
        <p:spPr>
          <a:xfrm>
            <a:off x="6493397" y="3429001"/>
            <a:ext cx="5482703" cy="2362199"/>
          </a:xfrm>
        </p:spPr>
        <p:txBody>
          <a:bodyPr>
            <a:normAutofit/>
          </a:bodyPr>
          <a:lstStyle/>
          <a:p>
            <a:r>
              <a:rPr lang="en-US" dirty="0"/>
              <a:t>Grant Dewar </a:t>
            </a:r>
            <a:r>
              <a:rPr lang="en-US" dirty="0" err="1">
                <a:hlinkClick r:id="rId6"/>
              </a:rPr>
              <a:t>grantdewarpsychlogist@gmail.com</a:t>
            </a:r>
            <a:endParaRPr lang="en-US" dirty="0"/>
          </a:p>
          <a:p>
            <a:r>
              <a:rPr lang="en-US" dirty="0"/>
              <a:t>Peter Strelan</a:t>
            </a:r>
          </a:p>
          <a:p>
            <a:r>
              <a:rPr lang="en-US" dirty="0"/>
              <a:t>Paul Delfabbro</a:t>
            </a:r>
          </a:p>
          <a:p>
            <a:r>
              <a:rPr lang="en-US" dirty="0"/>
              <a:t>The University of Adelaide</a:t>
            </a:r>
            <a:endParaRPr lang="en-AU" dirty="0"/>
          </a:p>
        </p:txBody>
      </p:sp>
      <p:sp>
        <p:nvSpPr>
          <p:cNvPr id="7" name="Slide Number Placeholder 6"/>
          <p:cNvSpPr>
            <a:spLocks noGrp="1"/>
          </p:cNvSpPr>
          <p:nvPr>
            <p:ph type="sldNum" sz="quarter" idx="12"/>
          </p:nvPr>
        </p:nvSpPr>
        <p:spPr/>
        <p:txBody>
          <a:bodyPr/>
          <a:lstStyle/>
          <a:p>
            <a:fld id="{CA8D9AD5-F248-4919-864A-CFD76CC027D6}" type="slidenum">
              <a:rPr lang="en-AU" smtClean="0"/>
              <a:t>58</a:t>
            </a:fld>
            <a:endParaRPr lang="en-AU"/>
          </a:p>
        </p:txBody>
      </p:sp>
      <p:pic>
        <p:nvPicPr>
          <p:cNvPr id="2" name="Audio 1">
            <a:hlinkClick r:id="" action="ppaction://media"/>
            <a:extLst>
              <a:ext uri="{FF2B5EF4-FFF2-40B4-BE49-F238E27FC236}">
                <a16:creationId xmlns:a16="http://schemas.microsoft.com/office/drawing/2014/main" id="{A0AF7F57-6092-40D4-915C-A4C447A5AF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0833829"/>
      </p:ext>
    </p:extLst>
  </p:cSld>
  <p:clrMapOvr>
    <a:masterClrMapping/>
  </p:clrMapOvr>
  <mc:AlternateContent xmlns:mc="http://schemas.openxmlformats.org/markup-compatibility/2006" xmlns:p14="http://schemas.microsoft.com/office/powerpoint/2010/main">
    <mc:Choice Requires="p14">
      <p:transition spd="med" p14:dur="700" advTm="9637">
        <p:fade/>
      </p:transition>
    </mc:Choice>
    <mc:Fallback xmlns="">
      <p:transition spd="med" advTm="96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idx="1"/>
          </p:nvPr>
        </p:nvSpPr>
        <p:spPr/>
      </p:sp>
      <p:sp>
        <p:nvSpPr>
          <p:cNvPr id="5" name="Title 4"/>
          <p:cNvSpPr>
            <a:spLocks noGrp="1"/>
          </p:cNvSpPr>
          <p:nvPr>
            <p:ph type="title"/>
          </p:nvPr>
        </p:nvSpPr>
        <p:spPr>
          <a:xfrm>
            <a:off x="7009048" y="-727363"/>
            <a:ext cx="4573192" cy="2743199"/>
          </a:xfrm>
        </p:spPr>
        <p:txBody>
          <a:bodyPr/>
          <a:lstStyle/>
          <a:p>
            <a:r>
              <a:rPr lang="en-US" dirty="0"/>
              <a:t>Kathryn Schulz</a:t>
            </a:r>
            <a:br>
              <a:rPr lang="en-US" dirty="0"/>
            </a:br>
            <a:r>
              <a:rPr lang="en-US" dirty="0"/>
              <a:t>On Regret</a:t>
            </a:r>
            <a:endParaRPr lang="en-AU" dirty="0"/>
          </a:p>
        </p:txBody>
      </p:sp>
      <p:sp>
        <p:nvSpPr>
          <p:cNvPr id="7" name="Text Placeholder 6"/>
          <p:cNvSpPr>
            <a:spLocks noGrp="1"/>
          </p:cNvSpPr>
          <p:nvPr>
            <p:ph type="body" sz="half" idx="2"/>
          </p:nvPr>
        </p:nvSpPr>
        <p:spPr>
          <a:xfrm>
            <a:off x="7009049" y="2015837"/>
            <a:ext cx="4573191" cy="3775364"/>
          </a:xfrm>
        </p:spPr>
        <p:txBody>
          <a:bodyPr>
            <a:normAutofit/>
          </a:bodyPr>
          <a:lstStyle/>
          <a:p>
            <a:r>
              <a:rPr lang="en-US" sz="2400" i="1" dirty="0"/>
              <a:t>“The point is not living without regrets, the point is to not to hate ourselves for having them… We need to learn to love the flawed imperfect things we create and to forgive ourselves for creating them…. Regret [need not] remind us that we did badly…  it reminds us  that we can do better” </a:t>
            </a:r>
            <a:endParaRPr lang="en-AU" sz="2400" i="1" dirty="0"/>
          </a:p>
        </p:txBody>
      </p:sp>
      <p:sp>
        <p:nvSpPr>
          <p:cNvPr id="4" name="Slide Number Placeholder 3"/>
          <p:cNvSpPr>
            <a:spLocks noGrp="1"/>
          </p:cNvSpPr>
          <p:nvPr>
            <p:ph type="sldNum" sz="quarter" idx="12"/>
          </p:nvPr>
        </p:nvSpPr>
        <p:spPr/>
        <p:txBody>
          <a:bodyPr/>
          <a:lstStyle/>
          <a:p>
            <a:fld id="{CA8D9AD5-F248-4919-864A-CFD76CC027D6}" type="slidenum">
              <a:rPr lang="en-AU" smtClean="0"/>
              <a:t>6</a:t>
            </a:fld>
            <a:endParaRPr lang="en-AU"/>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2420"/>
            <a:ext cx="6546980" cy="3273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BDFAE72B-EFE7-4728-8D69-1B8AB809A6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15562668"/>
      </p:ext>
    </p:extLst>
  </p:cSld>
  <p:clrMapOvr>
    <a:masterClrMapping/>
  </p:clrMapOvr>
  <mc:AlternateContent xmlns:mc="http://schemas.openxmlformats.org/markup-compatibility/2006" xmlns:p14="http://schemas.microsoft.com/office/powerpoint/2010/main">
    <mc:Choice Requires="p14">
      <p:transition spd="med" p14:dur="700" advTm="41472">
        <p:fade/>
      </p:transition>
    </mc:Choice>
    <mc:Fallback xmlns="">
      <p:transition spd="med" advTm="414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Identify the Burden</a:t>
            </a:r>
          </a:p>
        </p:txBody>
      </p:sp>
      <p:sp>
        <p:nvSpPr>
          <p:cNvPr id="4" name="Text Placeholder 3"/>
          <p:cNvSpPr>
            <a:spLocks noGrp="1"/>
          </p:cNvSpPr>
          <p:nvPr>
            <p:ph type="body" sz="half" idx="2"/>
          </p:nvPr>
        </p:nvSpPr>
        <p:spPr/>
        <p:txBody>
          <a:bodyPr>
            <a:normAutofit/>
          </a:bodyPr>
          <a:lstStyle/>
          <a:p>
            <a:r>
              <a:rPr lang="en-US" sz="2800" dirty="0"/>
              <a:t>Lean into distress and discover the values within….</a:t>
            </a:r>
          </a:p>
        </p:txBody>
      </p:sp>
      <p:pic>
        <p:nvPicPr>
          <p:cNvPr id="7" name="Picture Placeholder 6"/>
          <p:cNvPicPr>
            <a:picLocks noGrp="1" noChangeAspect="1"/>
          </p:cNvPicPr>
          <p:nvPr>
            <p:ph type="pic" idx="1"/>
          </p:nvPr>
        </p:nvPicPr>
        <p:blipFill>
          <a:blip r:embed="rId5"/>
          <a:srcRect l="4206" r="4206"/>
          <a:stretch>
            <a:fillRect/>
          </a:stretch>
        </p:blipFill>
        <p:spPr>
          <a:xfrm>
            <a:off x="0" y="0"/>
            <a:ext cx="5416062" cy="4962494"/>
          </a:xfrm>
          <a:prstGeom prst="rect">
            <a:avLst/>
          </a:prstGeom>
        </p:spPr>
      </p:pic>
      <p:sp>
        <p:nvSpPr>
          <p:cNvPr id="8" name="Slide Number Placeholder 7"/>
          <p:cNvSpPr>
            <a:spLocks noGrp="1"/>
          </p:cNvSpPr>
          <p:nvPr>
            <p:ph type="sldNum" sz="quarter" idx="12"/>
          </p:nvPr>
        </p:nvSpPr>
        <p:spPr/>
        <p:txBody>
          <a:bodyPr/>
          <a:lstStyle/>
          <a:p>
            <a:fld id="{2A013F82-EE5E-44EE-A61D-E31C6657F26F}" type="slidenum">
              <a:rPr lang="en-AU" smtClean="0"/>
              <a:pPr/>
              <a:t>7</a:t>
            </a:fld>
            <a:endParaRPr lang="en-AU"/>
          </a:p>
        </p:txBody>
      </p:sp>
      <p:pic>
        <p:nvPicPr>
          <p:cNvPr id="2" name="Audio 1">
            <a:hlinkClick r:id="" action="ppaction://media"/>
            <a:extLst>
              <a:ext uri="{FF2B5EF4-FFF2-40B4-BE49-F238E27FC236}">
                <a16:creationId xmlns:a16="http://schemas.microsoft.com/office/drawing/2014/main" id="{0DEA5B4E-319C-403F-BC06-4E62D6D928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18675115"/>
      </p:ext>
    </p:extLst>
  </p:cSld>
  <p:clrMapOvr>
    <a:masterClrMapping/>
  </p:clrMapOvr>
  <mc:AlternateContent xmlns:mc="http://schemas.openxmlformats.org/markup-compatibility/2006" xmlns:p14="http://schemas.microsoft.com/office/powerpoint/2010/main">
    <mc:Choice Requires="p14">
      <p:transition spd="med" p14:dur="700" advTm="47625">
        <p:fade/>
      </p:transition>
    </mc:Choice>
    <mc:Fallback xmlns="">
      <p:transition spd="med" advTm="476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AU" dirty="0"/>
          </a:p>
        </p:txBody>
      </p:sp>
      <p:sp>
        <p:nvSpPr>
          <p:cNvPr id="7" name="Content Placeholder 6"/>
          <p:cNvSpPr>
            <a:spLocks noGrp="1"/>
          </p:cNvSpPr>
          <p:nvPr>
            <p:ph idx="1"/>
          </p:nvPr>
        </p:nvSpPr>
        <p:spPr/>
        <p:txBody>
          <a:bodyPr/>
          <a:lstStyle/>
          <a:p>
            <a:endParaRPr lang="en-AU"/>
          </a:p>
        </p:txBody>
      </p:sp>
      <p:pic>
        <p:nvPicPr>
          <p:cNvPr id="8" name="Picture 7"/>
          <p:cNvPicPr>
            <a:picLocks noChangeAspect="1"/>
          </p:cNvPicPr>
          <p:nvPr/>
        </p:nvPicPr>
        <p:blipFill>
          <a:blip r:embed="rId5"/>
          <a:stretch>
            <a:fillRect/>
          </a:stretch>
        </p:blipFill>
        <p:spPr>
          <a:xfrm>
            <a:off x="-1696521" y="-1319924"/>
            <a:ext cx="15734892" cy="8850876"/>
          </a:xfrm>
          <a:prstGeom prst="rect">
            <a:avLst/>
          </a:prstGeom>
        </p:spPr>
      </p:pic>
      <p:sp>
        <p:nvSpPr>
          <p:cNvPr id="9" name="Slide Number Placeholder 8"/>
          <p:cNvSpPr>
            <a:spLocks noGrp="1"/>
          </p:cNvSpPr>
          <p:nvPr>
            <p:ph type="sldNum" sz="quarter" idx="12"/>
          </p:nvPr>
        </p:nvSpPr>
        <p:spPr/>
        <p:txBody>
          <a:bodyPr/>
          <a:lstStyle/>
          <a:p>
            <a:fld id="{CA8D9AD5-F248-4919-864A-CFD76CC027D6}" type="slidenum">
              <a:rPr lang="en-AU" smtClean="0"/>
              <a:t>8</a:t>
            </a:fld>
            <a:endParaRPr lang="en-AU"/>
          </a:p>
        </p:txBody>
      </p:sp>
      <p:pic>
        <p:nvPicPr>
          <p:cNvPr id="2" name="Audio 1">
            <a:hlinkClick r:id="" action="ppaction://media"/>
            <a:extLst>
              <a:ext uri="{FF2B5EF4-FFF2-40B4-BE49-F238E27FC236}">
                <a16:creationId xmlns:a16="http://schemas.microsoft.com/office/drawing/2014/main" id="{B6E673DF-C6DB-44CE-88B3-2207DB8C7D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05193597"/>
      </p:ext>
    </p:extLst>
  </p:cSld>
  <p:clrMapOvr>
    <a:masterClrMapping/>
  </p:clrMapOvr>
  <mc:AlternateContent xmlns:mc="http://schemas.openxmlformats.org/markup-compatibility/2006" xmlns:p14="http://schemas.microsoft.com/office/powerpoint/2010/main">
    <mc:Choice Requires="p14">
      <p:transition spd="med" p14:dur="700" advTm="27808">
        <p:fade/>
      </p:transition>
    </mc:Choice>
    <mc:Fallback xmlns="">
      <p:transition spd="med" advTm="278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07450" y="406400"/>
            <a:ext cx="4573192" cy="2349500"/>
          </a:xfrm>
        </p:spPr>
        <p:txBody>
          <a:bodyPr>
            <a:normAutofit/>
          </a:bodyPr>
          <a:lstStyle/>
          <a:p>
            <a:r>
              <a:rPr lang="en-US" dirty="0"/>
              <a:t>Barry Schwartz: </a:t>
            </a:r>
            <a:br>
              <a:rPr lang="en-US" dirty="0"/>
            </a:br>
            <a:r>
              <a:rPr lang="en-US" dirty="0"/>
              <a:t>on choice</a:t>
            </a:r>
            <a:endParaRPr lang="en-AU" dirty="0"/>
          </a:p>
        </p:txBody>
      </p:sp>
      <p:sp>
        <p:nvSpPr>
          <p:cNvPr id="4" name="Text Placeholder 3"/>
          <p:cNvSpPr>
            <a:spLocks noGrp="1"/>
          </p:cNvSpPr>
          <p:nvPr>
            <p:ph type="body" sz="half" idx="2"/>
          </p:nvPr>
        </p:nvSpPr>
        <p:spPr>
          <a:xfrm>
            <a:off x="6907450" y="2755900"/>
            <a:ext cx="4573191" cy="3784600"/>
          </a:xfrm>
        </p:spPr>
        <p:txBody>
          <a:bodyPr>
            <a:normAutofit/>
          </a:bodyPr>
          <a:lstStyle/>
          <a:p>
            <a:endParaRPr lang="en-US" sz="2400" dirty="0">
              <a:latin typeface="Lucida Calligraphy" panose="03010101010101010101" pitchFamily="66" charset="0"/>
            </a:endParaRPr>
          </a:p>
          <a:p>
            <a:r>
              <a:rPr lang="en-US" sz="2400" dirty="0">
                <a:latin typeface="Lucida Calligraphy" panose="03010101010101010101" pitchFamily="66" charset="0"/>
              </a:rPr>
              <a:t>"when there is no choice, the world is to blame.</a:t>
            </a:r>
          </a:p>
          <a:p>
            <a:r>
              <a:rPr lang="en-US" sz="2400" dirty="0">
                <a:latin typeface="Lucida Calligraphy" panose="03010101010101010101" pitchFamily="66" charset="0"/>
              </a:rPr>
              <a:t> When there is too much choice I am to blame."</a:t>
            </a:r>
          </a:p>
          <a:p>
            <a:endParaRPr lang="en-AU" dirty="0"/>
          </a:p>
        </p:txBody>
      </p:sp>
      <p:pic>
        <p:nvPicPr>
          <p:cNvPr id="6" name="Picture Placeholder 5"/>
          <p:cNvPicPr>
            <a:picLocks noGrp="1" noChangeAspect="1"/>
          </p:cNvPicPr>
          <p:nvPr>
            <p:ph type="pic" idx="1"/>
          </p:nvPr>
        </p:nvPicPr>
        <p:blipFill>
          <a:blip r:embed="rId5"/>
          <a:srcRect l="18899" r="18899"/>
          <a:stretch>
            <a:fillRect/>
          </a:stretch>
        </p:blipFill>
        <p:spPr>
          <a:prstGeom prst="rect">
            <a:avLst/>
          </a:prstGeom>
        </p:spPr>
      </p:pic>
      <p:sp>
        <p:nvSpPr>
          <p:cNvPr id="8" name="Slide Number Placeholder 7"/>
          <p:cNvSpPr>
            <a:spLocks noGrp="1"/>
          </p:cNvSpPr>
          <p:nvPr>
            <p:ph type="sldNum" sz="quarter" idx="12"/>
          </p:nvPr>
        </p:nvSpPr>
        <p:spPr/>
        <p:txBody>
          <a:bodyPr/>
          <a:lstStyle/>
          <a:p>
            <a:fld id="{2A013F82-EE5E-44EE-A61D-E31C6657F26F}" type="slidenum">
              <a:rPr lang="en-AU" smtClean="0"/>
              <a:pPr/>
              <a:t>9</a:t>
            </a:fld>
            <a:endParaRPr lang="en-AU"/>
          </a:p>
        </p:txBody>
      </p:sp>
      <p:pic>
        <p:nvPicPr>
          <p:cNvPr id="2" name="Audio 1">
            <a:hlinkClick r:id="" action="ppaction://media"/>
            <a:extLst>
              <a:ext uri="{FF2B5EF4-FFF2-40B4-BE49-F238E27FC236}">
                <a16:creationId xmlns:a16="http://schemas.microsoft.com/office/drawing/2014/main" id="{3F8350B9-36A0-4154-991C-B8869FA8EE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90149032"/>
      </p:ext>
    </p:extLst>
  </p:cSld>
  <p:clrMapOvr>
    <a:masterClrMapping/>
  </p:clrMapOvr>
  <mc:AlternateContent xmlns:mc="http://schemas.openxmlformats.org/markup-compatibility/2006" xmlns:p14="http://schemas.microsoft.com/office/powerpoint/2010/main">
    <mc:Choice Requires="p14">
      <p:transition spd="med" p14:dur="700" advTm="53206">
        <p:fade/>
      </p:transition>
    </mc:Choice>
    <mc:Fallback xmlns="">
      <p:transition spd="med" advTm="532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eashells 16x9">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AEB23A9-D1D6-4249-99E9-CBF6A058AE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Colorful seashell collection</Template>
  <TotalTime>0</TotalTime>
  <Words>5391</Words>
  <Application>Microsoft Office PowerPoint</Application>
  <PresentationFormat>Widescreen</PresentationFormat>
  <Paragraphs>757</Paragraphs>
  <Slides>58</Slides>
  <Notes>58</Notes>
  <HiddenSlides>0</HiddenSlides>
  <MMClips>58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Berlin Sans FB</vt:lpstr>
      <vt:lpstr>Bradley Hand ITC</vt:lpstr>
      <vt:lpstr>Calibri</vt:lpstr>
      <vt:lpstr>Corbel</vt:lpstr>
      <vt:lpstr>Lucida Calligraphy</vt:lpstr>
      <vt:lpstr>Times New Roman</vt:lpstr>
      <vt:lpstr>Seashells 16x9</vt:lpstr>
      <vt:lpstr>The ACT of Self-Forgiveness </vt:lpstr>
      <vt:lpstr>  ACT of  Self Forgiveness Why? </vt:lpstr>
      <vt:lpstr>Dalai Lama</vt:lpstr>
      <vt:lpstr>Self-forgiveness A principles-based approach</vt:lpstr>
      <vt:lpstr>Why a principles-based approach?</vt:lpstr>
      <vt:lpstr>Kathryn Schulz On Regret</vt:lpstr>
      <vt:lpstr>Identify the Burden</vt:lpstr>
      <vt:lpstr>PowerPoint Presentation</vt:lpstr>
      <vt:lpstr>Barry Schwartz:  on choice</vt:lpstr>
      <vt:lpstr>Decca Aitkenhead: on the loss of her husband</vt:lpstr>
      <vt:lpstr>On the loss of a mother</vt:lpstr>
      <vt:lpstr>Colin Hays: On achievement</vt:lpstr>
      <vt:lpstr>Steve Hayes: on love pain and purpose</vt:lpstr>
      <vt:lpstr>Discovery</vt:lpstr>
      <vt:lpstr>Take Perspective</vt:lpstr>
      <vt:lpstr>A Stance - OPAL</vt:lpstr>
      <vt:lpstr>Where is the perspective?</vt:lpstr>
      <vt:lpstr>  ACT/RFT approaches to exploring self forgiveness Engaging in a forgiving internal dialogue: </vt:lpstr>
      <vt:lpstr>John Lennon:  On life and chaos</vt:lpstr>
      <vt:lpstr>Using Relational Frames</vt:lpstr>
      <vt:lpstr>Values and Pathways</vt:lpstr>
      <vt:lpstr>A values perspective  provides a reference point to: </vt:lpstr>
      <vt:lpstr>Values Inventory examples…..</vt:lpstr>
      <vt:lpstr>Using Values  to build pathways</vt:lpstr>
      <vt:lpstr>  Getting unstuck</vt:lpstr>
      <vt:lpstr>Getting Unstuck: Psychological Flexibility </vt:lpstr>
      <vt:lpstr>ACT and Clinically focused RFT</vt:lpstr>
      <vt:lpstr>Getting unstuck Utilizing the ACT Matrix… </vt:lpstr>
      <vt:lpstr>The ACT Matrix of Self Forgiveness </vt:lpstr>
      <vt:lpstr>Granting  Self-Forgiveness </vt:lpstr>
      <vt:lpstr>Michelle Charfen: on self-acceptance</vt:lpstr>
      <vt:lpstr>J.K. Rowling:  on failing</vt:lpstr>
      <vt:lpstr>Sir Ken Robinson:  on being wrong  </vt:lpstr>
      <vt:lpstr>  Granting Self-Forgiveness</vt:lpstr>
      <vt:lpstr>Kathryn Schulz: on mistakes, regret and being right</vt:lpstr>
      <vt:lpstr>Creating an Action plan </vt:lpstr>
      <vt:lpstr>Self-forgiveness that lasts requires action</vt:lpstr>
      <vt:lpstr>Self-forgiveness that lasts requires action</vt:lpstr>
      <vt:lpstr>An ongoing commitment to  self-forgiveness </vt:lpstr>
      <vt:lpstr>Keith Richards: On dreams</vt:lpstr>
      <vt:lpstr>As we free ourselves we find new territory</vt:lpstr>
      <vt:lpstr>Revisit and review the principles of  Self-Forgiveness </vt:lpstr>
      <vt:lpstr>Brene Brown On Showing up</vt:lpstr>
      <vt:lpstr>Action for ongoing  Self Forgiveness: </vt:lpstr>
      <vt:lpstr>  Cultivating a forgiving internal dialogue </vt:lpstr>
      <vt:lpstr>On the wonder of self-forgiveness</vt:lpstr>
      <vt:lpstr>Results:  Australian Research Scholarship</vt:lpstr>
      <vt:lpstr>Comparative Intervention   ACT n=60 ACT SF n= 66</vt:lpstr>
      <vt:lpstr>Comparative Intervention   ACT n=60 ACT SF n= 66</vt:lpstr>
      <vt:lpstr>Comparative Intervention   ACT n=60 ACT SF n= 66</vt:lpstr>
      <vt:lpstr>Questions?</vt:lpstr>
      <vt:lpstr>PowerPoint Presentation</vt:lpstr>
      <vt:lpstr>PowerPoint Presentation</vt:lpstr>
      <vt:lpstr>PowerPoint Presentation</vt:lpstr>
      <vt:lpstr>PowerPoint Presentation</vt:lpstr>
      <vt:lpstr>PowerPoint Presentation</vt:lpstr>
      <vt:lpstr>PowerPoint Presentation</vt:lpstr>
      <vt:lpstr>Sevilla Muchas Gracias!  Adios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2017-04-24T00:50:49Z</dcterms:created>
  <dcterms:modified xsi:type="dcterms:W3CDTF">2017-06-23T04:18:26Z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TC028952559991</vt:lpwstr>
  </property>
</Properties>
</file>